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sldIdLst>
    <p:sldId id="256" r:id="rId2"/>
    <p:sldId id="599" r:id="rId3"/>
    <p:sldId id="655" r:id="rId4"/>
    <p:sldId id="656" r:id="rId5"/>
    <p:sldId id="657" r:id="rId6"/>
    <p:sldId id="658" r:id="rId7"/>
    <p:sldId id="660" r:id="rId8"/>
    <p:sldId id="663" r:id="rId9"/>
    <p:sldId id="664" r:id="rId10"/>
    <p:sldId id="665" r:id="rId11"/>
    <p:sldId id="666" r:id="rId12"/>
    <p:sldId id="667" r:id="rId13"/>
    <p:sldId id="668" r:id="rId14"/>
    <p:sldId id="669" r:id="rId15"/>
    <p:sldId id="670" r:id="rId16"/>
    <p:sldId id="671" r:id="rId17"/>
    <p:sldId id="672" r:id="rId18"/>
    <p:sldId id="674" r:id="rId19"/>
    <p:sldId id="673" r:id="rId20"/>
    <p:sldId id="675" r:id="rId21"/>
    <p:sldId id="659" r:id="rId22"/>
    <p:sldId id="661" r:id="rId23"/>
    <p:sldId id="676" r:id="rId24"/>
    <p:sldId id="677" r:id="rId25"/>
    <p:sldId id="678" r:id="rId26"/>
    <p:sldId id="662" r:id="rId27"/>
    <p:sldId id="679" r:id="rId28"/>
    <p:sldId id="689" r:id="rId29"/>
    <p:sldId id="680" r:id="rId30"/>
    <p:sldId id="686" r:id="rId31"/>
    <p:sldId id="687" r:id="rId32"/>
    <p:sldId id="688" r:id="rId33"/>
    <p:sldId id="691" r:id="rId34"/>
    <p:sldId id="681" r:id="rId35"/>
    <p:sldId id="682" r:id="rId36"/>
    <p:sldId id="705" r:id="rId37"/>
    <p:sldId id="706" r:id="rId38"/>
    <p:sldId id="707" r:id="rId39"/>
    <p:sldId id="708" r:id="rId40"/>
    <p:sldId id="709" r:id="rId41"/>
    <p:sldId id="710" r:id="rId42"/>
    <p:sldId id="711" r:id="rId43"/>
    <p:sldId id="712" r:id="rId44"/>
    <p:sldId id="713" r:id="rId45"/>
    <p:sldId id="683" r:id="rId46"/>
    <p:sldId id="684" r:id="rId47"/>
    <p:sldId id="685" r:id="rId48"/>
    <p:sldId id="690" r:id="rId49"/>
    <p:sldId id="692" r:id="rId50"/>
    <p:sldId id="693" r:id="rId51"/>
    <p:sldId id="694" r:id="rId52"/>
    <p:sldId id="695" r:id="rId53"/>
    <p:sldId id="696" r:id="rId54"/>
    <p:sldId id="697" r:id="rId55"/>
    <p:sldId id="698" r:id="rId56"/>
    <p:sldId id="699" r:id="rId57"/>
    <p:sldId id="700" r:id="rId58"/>
    <p:sldId id="701" r:id="rId59"/>
    <p:sldId id="702" r:id="rId60"/>
    <p:sldId id="703" r:id="rId61"/>
    <p:sldId id="704"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29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87389" autoAdjust="0"/>
  </p:normalViewPr>
  <p:slideViewPr>
    <p:cSldViewPr>
      <p:cViewPr varScale="1">
        <p:scale>
          <a:sx n="73" d="100"/>
          <a:sy n="73" d="100"/>
        </p:scale>
        <p:origin x="1314" y="72"/>
      </p:cViewPr>
      <p:guideLst>
        <p:guide orient="horz" pos="2159"/>
        <p:guide pos="2952"/>
      </p:guideLst>
    </p:cSldViewPr>
  </p:slideViewPr>
  <p:notesTextViewPr>
    <p:cViewPr>
      <p:scale>
        <a:sx n="1" d="1"/>
        <a:sy n="1" d="1"/>
      </p:scale>
      <p:origin x="0" y="0"/>
    </p:cViewPr>
  </p:notesTextViewPr>
  <p:sorterViewPr>
    <p:cViewPr>
      <p:scale>
        <a:sx n="100" d="100"/>
        <a:sy n="100" d="100"/>
      </p:scale>
      <p:origin x="0" y="14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17DD6C-8917-403F-A7C2-9C52D1050176}" type="datetimeFigureOut">
              <a:rPr lang="en-US" smtClean="0"/>
              <a:t>3/26/2024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6C5573-8C1C-4A81-B070-4C8858968B08}" type="slidenum">
              <a:rPr lang="en-US" smtClean="0"/>
              <a:t>‹#›</a:t>
            </a:fld>
            <a:endParaRPr lang="en-US"/>
          </a:p>
        </p:txBody>
      </p:sp>
    </p:spTree>
    <p:extLst>
      <p:ext uri="{BB962C8B-B14F-4D97-AF65-F5344CB8AC3E}">
        <p14:creationId xmlns:p14="http://schemas.microsoft.com/office/powerpoint/2010/main" val="1120117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2</a:t>
            </a:fld>
            <a:endParaRPr lang="en-US"/>
          </a:p>
        </p:txBody>
      </p:sp>
    </p:spTree>
    <p:extLst>
      <p:ext uri="{BB962C8B-B14F-4D97-AF65-F5344CB8AC3E}">
        <p14:creationId xmlns:p14="http://schemas.microsoft.com/office/powerpoint/2010/main" val="3617504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11</a:t>
            </a:fld>
            <a:endParaRPr lang="en-US"/>
          </a:p>
        </p:txBody>
      </p:sp>
    </p:spTree>
    <p:extLst>
      <p:ext uri="{BB962C8B-B14F-4D97-AF65-F5344CB8AC3E}">
        <p14:creationId xmlns:p14="http://schemas.microsoft.com/office/powerpoint/2010/main" val="3683248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12</a:t>
            </a:fld>
            <a:endParaRPr lang="en-US"/>
          </a:p>
        </p:txBody>
      </p:sp>
    </p:spTree>
    <p:extLst>
      <p:ext uri="{BB962C8B-B14F-4D97-AF65-F5344CB8AC3E}">
        <p14:creationId xmlns:p14="http://schemas.microsoft.com/office/powerpoint/2010/main" val="3871675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13</a:t>
            </a:fld>
            <a:endParaRPr lang="en-US"/>
          </a:p>
        </p:txBody>
      </p:sp>
    </p:spTree>
    <p:extLst>
      <p:ext uri="{BB962C8B-B14F-4D97-AF65-F5344CB8AC3E}">
        <p14:creationId xmlns:p14="http://schemas.microsoft.com/office/powerpoint/2010/main" val="786953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14</a:t>
            </a:fld>
            <a:endParaRPr lang="en-US"/>
          </a:p>
        </p:txBody>
      </p:sp>
    </p:spTree>
    <p:extLst>
      <p:ext uri="{BB962C8B-B14F-4D97-AF65-F5344CB8AC3E}">
        <p14:creationId xmlns:p14="http://schemas.microsoft.com/office/powerpoint/2010/main" val="2775144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15</a:t>
            </a:fld>
            <a:endParaRPr lang="en-US"/>
          </a:p>
        </p:txBody>
      </p:sp>
    </p:spTree>
    <p:extLst>
      <p:ext uri="{BB962C8B-B14F-4D97-AF65-F5344CB8AC3E}">
        <p14:creationId xmlns:p14="http://schemas.microsoft.com/office/powerpoint/2010/main" val="2017906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16</a:t>
            </a:fld>
            <a:endParaRPr lang="en-US"/>
          </a:p>
        </p:txBody>
      </p:sp>
    </p:spTree>
    <p:extLst>
      <p:ext uri="{BB962C8B-B14F-4D97-AF65-F5344CB8AC3E}">
        <p14:creationId xmlns:p14="http://schemas.microsoft.com/office/powerpoint/2010/main" val="1634129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17</a:t>
            </a:fld>
            <a:endParaRPr lang="en-US"/>
          </a:p>
        </p:txBody>
      </p:sp>
    </p:spTree>
    <p:extLst>
      <p:ext uri="{BB962C8B-B14F-4D97-AF65-F5344CB8AC3E}">
        <p14:creationId xmlns:p14="http://schemas.microsoft.com/office/powerpoint/2010/main" val="3162458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18</a:t>
            </a:fld>
            <a:endParaRPr lang="en-US"/>
          </a:p>
        </p:txBody>
      </p:sp>
    </p:spTree>
    <p:extLst>
      <p:ext uri="{BB962C8B-B14F-4D97-AF65-F5344CB8AC3E}">
        <p14:creationId xmlns:p14="http://schemas.microsoft.com/office/powerpoint/2010/main" val="4052112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19</a:t>
            </a:fld>
            <a:endParaRPr lang="en-US"/>
          </a:p>
        </p:txBody>
      </p:sp>
    </p:spTree>
    <p:extLst>
      <p:ext uri="{BB962C8B-B14F-4D97-AF65-F5344CB8AC3E}">
        <p14:creationId xmlns:p14="http://schemas.microsoft.com/office/powerpoint/2010/main" val="2371559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20</a:t>
            </a:fld>
            <a:endParaRPr lang="en-US"/>
          </a:p>
        </p:txBody>
      </p:sp>
    </p:spTree>
    <p:extLst>
      <p:ext uri="{BB962C8B-B14F-4D97-AF65-F5344CB8AC3E}">
        <p14:creationId xmlns:p14="http://schemas.microsoft.com/office/powerpoint/2010/main" val="746143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3</a:t>
            </a:fld>
            <a:endParaRPr lang="en-US"/>
          </a:p>
        </p:txBody>
      </p:sp>
    </p:spTree>
    <p:extLst>
      <p:ext uri="{BB962C8B-B14F-4D97-AF65-F5344CB8AC3E}">
        <p14:creationId xmlns:p14="http://schemas.microsoft.com/office/powerpoint/2010/main" val="760199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21</a:t>
            </a:fld>
            <a:endParaRPr lang="en-US"/>
          </a:p>
        </p:txBody>
      </p:sp>
    </p:spTree>
    <p:extLst>
      <p:ext uri="{BB962C8B-B14F-4D97-AF65-F5344CB8AC3E}">
        <p14:creationId xmlns:p14="http://schemas.microsoft.com/office/powerpoint/2010/main" val="88546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22</a:t>
            </a:fld>
            <a:endParaRPr lang="en-US"/>
          </a:p>
        </p:txBody>
      </p:sp>
    </p:spTree>
    <p:extLst>
      <p:ext uri="{BB962C8B-B14F-4D97-AF65-F5344CB8AC3E}">
        <p14:creationId xmlns:p14="http://schemas.microsoft.com/office/powerpoint/2010/main" val="2880940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23</a:t>
            </a:fld>
            <a:endParaRPr lang="en-US"/>
          </a:p>
        </p:txBody>
      </p:sp>
    </p:spTree>
    <p:extLst>
      <p:ext uri="{BB962C8B-B14F-4D97-AF65-F5344CB8AC3E}">
        <p14:creationId xmlns:p14="http://schemas.microsoft.com/office/powerpoint/2010/main" val="259054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24</a:t>
            </a:fld>
            <a:endParaRPr lang="en-US"/>
          </a:p>
        </p:txBody>
      </p:sp>
    </p:spTree>
    <p:extLst>
      <p:ext uri="{BB962C8B-B14F-4D97-AF65-F5344CB8AC3E}">
        <p14:creationId xmlns:p14="http://schemas.microsoft.com/office/powerpoint/2010/main" val="560076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25</a:t>
            </a:fld>
            <a:endParaRPr lang="en-US"/>
          </a:p>
        </p:txBody>
      </p:sp>
    </p:spTree>
    <p:extLst>
      <p:ext uri="{BB962C8B-B14F-4D97-AF65-F5344CB8AC3E}">
        <p14:creationId xmlns:p14="http://schemas.microsoft.com/office/powerpoint/2010/main" val="1594423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26</a:t>
            </a:fld>
            <a:endParaRPr lang="en-US"/>
          </a:p>
        </p:txBody>
      </p:sp>
    </p:spTree>
    <p:extLst>
      <p:ext uri="{BB962C8B-B14F-4D97-AF65-F5344CB8AC3E}">
        <p14:creationId xmlns:p14="http://schemas.microsoft.com/office/powerpoint/2010/main" val="130205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27</a:t>
            </a:fld>
            <a:endParaRPr lang="en-US"/>
          </a:p>
        </p:txBody>
      </p:sp>
    </p:spTree>
    <p:extLst>
      <p:ext uri="{BB962C8B-B14F-4D97-AF65-F5344CB8AC3E}">
        <p14:creationId xmlns:p14="http://schemas.microsoft.com/office/powerpoint/2010/main" val="3456333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28</a:t>
            </a:fld>
            <a:endParaRPr lang="en-US"/>
          </a:p>
        </p:txBody>
      </p:sp>
    </p:spTree>
    <p:extLst>
      <p:ext uri="{BB962C8B-B14F-4D97-AF65-F5344CB8AC3E}">
        <p14:creationId xmlns:p14="http://schemas.microsoft.com/office/powerpoint/2010/main" val="21615676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29</a:t>
            </a:fld>
            <a:endParaRPr lang="en-US"/>
          </a:p>
        </p:txBody>
      </p:sp>
    </p:spTree>
    <p:extLst>
      <p:ext uri="{BB962C8B-B14F-4D97-AF65-F5344CB8AC3E}">
        <p14:creationId xmlns:p14="http://schemas.microsoft.com/office/powerpoint/2010/main" val="1161453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30</a:t>
            </a:fld>
            <a:endParaRPr lang="en-US"/>
          </a:p>
        </p:txBody>
      </p:sp>
    </p:spTree>
    <p:extLst>
      <p:ext uri="{BB962C8B-B14F-4D97-AF65-F5344CB8AC3E}">
        <p14:creationId xmlns:p14="http://schemas.microsoft.com/office/powerpoint/2010/main" val="1882573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4</a:t>
            </a:fld>
            <a:endParaRPr lang="en-US"/>
          </a:p>
        </p:txBody>
      </p:sp>
    </p:spTree>
    <p:extLst>
      <p:ext uri="{BB962C8B-B14F-4D97-AF65-F5344CB8AC3E}">
        <p14:creationId xmlns:p14="http://schemas.microsoft.com/office/powerpoint/2010/main" val="2262609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31</a:t>
            </a:fld>
            <a:endParaRPr lang="en-US"/>
          </a:p>
        </p:txBody>
      </p:sp>
    </p:spTree>
    <p:extLst>
      <p:ext uri="{BB962C8B-B14F-4D97-AF65-F5344CB8AC3E}">
        <p14:creationId xmlns:p14="http://schemas.microsoft.com/office/powerpoint/2010/main" val="3191947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32</a:t>
            </a:fld>
            <a:endParaRPr lang="en-US"/>
          </a:p>
        </p:txBody>
      </p:sp>
    </p:spTree>
    <p:extLst>
      <p:ext uri="{BB962C8B-B14F-4D97-AF65-F5344CB8AC3E}">
        <p14:creationId xmlns:p14="http://schemas.microsoft.com/office/powerpoint/2010/main" val="2301386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33</a:t>
            </a:fld>
            <a:endParaRPr lang="en-US"/>
          </a:p>
        </p:txBody>
      </p:sp>
    </p:spTree>
    <p:extLst>
      <p:ext uri="{BB962C8B-B14F-4D97-AF65-F5344CB8AC3E}">
        <p14:creationId xmlns:p14="http://schemas.microsoft.com/office/powerpoint/2010/main" val="1053616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34</a:t>
            </a:fld>
            <a:endParaRPr lang="en-US"/>
          </a:p>
        </p:txBody>
      </p:sp>
    </p:spTree>
    <p:extLst>
      <p:ext uri="{BB962C8B-B14F-4D97-AF65-F5344CB8AC3E}">
        <p14:creationId xmlns:p14="http://schemas.microsoft.com/office/powerpoint/2010/main" val="3846009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35</a:t>
            </a:fld>
            <a:endParaRPr lang="en-US"/>
          </a:p>
        </p:txBody>
      </p:sp>
    </p:spTree>
    <p:extLst>
      <p:ext uri="{BB962C8B-B14F-4D97-AF65-F5344CB8AC3E}">
        <p14:creationId xmlns:p14="http://schemas.microsoft.com/office/powerpoint/2010/main" val="3852166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36</a:t>
            </a:fld>
            <a:endParaRPr lang="en-US"/>
          </a:p>
        </p:txBody>
      </p:sp>
    </p:spTree>
    <p:extLst>
      <p:ext uri="{BB962C8B-B14F-4D97-AF65-F5344CB8AC3E}">
        <p14:creationId xmlns:p14="http://schemas.microsoft.com/office/powerpoint/2010/main" val="1431945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37</a:t>
            </a:fld>
            <a:endParaRPr lang="en-US"/>
          </a:p>
        </p:txBody>
      </p:sp>
    </p:spTree>
    <p:extLst>
      <p:ext uri="{BB962C8B-B14F-4D97-AF65-F5344CB8AC3E}">
        <p14:creationId xmlns:p14="http://schemas.microsoft.com/office/powerpoint/2010/main" val="2315568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38</a:t>
            </a:fld>
            <a:endParaRPr lang="en-US"/>
          </a:p>
        </p:txBody>
      </p:sp>
    </p:spTree>
    <p:extLst>
      <p:ext uri="{BB962C8B-B14F-4D97-AF65-F5344CB8AC3E}">
        <p14:creationId xmlns:p14="http://schemas.microsoft.com/office/powerpoint/2010/main" val="354845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39</a:t>
            </a:fld>
            <a:endParaRPr lang="en-US"/>
          </a:p>
        </p:txBody>
      </p:sp>
    </p:spTree>
    <p:extLst>
      <p:ext uri="{BB962C8B-B14F-4D97-AF65-F5344CB8AC3E}">
        <p14:creationId xmlns:p14="http://schemas.microsoft.com/office/powerpoint/2010/main" val="26032679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40</a:t>
            </a:fld>
            <a:endParaRPr lang="en-US"/>
          </a:p>
        </p:txBody>
      </p:sp>
    </p:spTree>
    <p:extLst>
      <p:ext uri="{BB962C8B-B14F-4D97-AF65-F5344CB8AC3E}">
        <p14:creationId xmlns:p14="http://schemas.microsoft.com/office/powerpoint/2010/main" val="201776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5</a:t>
            </a:fld>
            <a:endParaRPr lang="en-US"/>
          </a:p>
        </p:txBody>
      </p:sp>
    </p:spTree>
    <p:extLst>
      <p:ext uri="{BB962C8B-B14F-4D97-AF65-F5344CB8AC3E}">
        <p14:creationId xmlns:p14="http://schemas.microsoft.com/office/powerpoint/2010/main" val="21131936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41</a:t>
            </a:fld>
            <a:endParaRPr lang="en-US"/>
          </a:p>
        </p:txBody>
      </p:sp>
    </p:spTree>
    <p:extLst>
      <p:ext uri="{BB962C8B-B14F-4D97-AF65-F5344CB8AC3E}">
        <p14:creationId xmlns:p14="http://schemas.microsoft.com/office/powerpoint/2010/main" val="2077681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42</a:t>
            </a:fld>
            <a:endParaRPr lang="en-US"/>
          </a:p>
        </p:txBody>
      </p:sp>
    </p:spTree>
    <p:extLst>
      <p:ext uri="{BB962C8B-B14F-4D97-AF65-F5344CB8AC3E}">
        <p14:creationId xmlns:p14="http://schemas.microsoft.com/office/powerpoint/2010/main" val="2325238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43</a:t>
            </a:fld>
            <a:endParaRPr lang="en-US"/>
          </a:p>
        </p:txBody>
      </p:sp>
    </p:spTree>
    <p:extLst>
      <p:ext uri="{BB962C8B-B14F-4D97-AF65-F5344CB8AC3E}">
        <p14:creationId xmlns:p14="http://schemas.microsoft.com/office/powerpoint/2010/main" val="13196473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44</a:t>
            </a:fld>
            <a:endParaRPr lang="en-US"/>
          </a:p>
        </p:txBody>
      </p:sp>
    </p:spTree>
    <p:extLst>
      <p:ext uri="{BB962C8B-B14F-4D97-AF65-F5344CB8AC3E}">
        <p14:creationId xmlns:p14="http://schemas.microsoft.com/office/powerpoint/2010/main" val="3360729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45</a:t>
            </a:fld>
            <a:endParaRPr lang="en-US"/>
          </a:p>
        </p:txBody>
      </p:sp>
    </p:spTree>
    <p:extLst>
      <p:ext uri="{BB962C8B-B14F-4D97-AF65-F5344CB8AC3E}">
        <p14:creationId xmlns:p14="http://schemas.microsoft.com/office/powerpoint/2010/main" val="39395332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46</a:t>
            </a:fld>
            <a:endParaRPr lang="en-US"/>
          </a:p>
        </p:txBody>
      </p:sp>
    </p:spTree>
    <p:extLst>
      <p:ext uri="{BB962C8B-B14F-4D97-AF65-F5344CB8AC3E}">
        <p14:creationId xmlns:p14="http://schemas.microsoft.com/office/powerpoint/2010/main" val="23503723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47</a:t>
            </a:fld>
            <a:endParaRPr lang="en-US"/>
          </a:p>
        </p:txBody>
      </p:sp>
    </p:spTree>
    <p:extLst>
      <p:ext uri="{BB962C8B-B14F-4D97-AF65-F5344CB8AC3E}">
        <p14:creationId xmlns:p14="http://schemas.microsoft.com/office/powerpoint/2010/main" val="14743971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48</a:t>
            </a:fld>
            <a:endParaRPr lang="en-US"/>
          </a:p>
        </p:txBody>
      </p:sp>
    </p:spTree>
    <p:extLst>
      <p:ext uri="{BB962C8B-B14F-4D97-AF65-F5344CB8AC3E}">
        <p14:creationId xmlns:p14="http://schemas.microsoft.com/office/powerpoint/2010/main" val="1380505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49</a:t>
            </a:fld>
            <a:endParaRPr lang="en-US"/>
          </a:p>
        </p:txBody>
      </p:sp>
    </p:spTree>
    <p:extLst>
      <p:ext uri="{BB962C8B-B14F-4D97-AF65-F5344CB8AC3E}">
        <p14:creationId xmlns:p14="http://schemas.microsoft.com/office/powerpoint/2010/main" val="22116109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50</a:t>
            </a:fld>
            <a:endParaRPr lang="en-US"/>
          </a:p>
        </p:txBody>
      </p:sp>
    </p:spTree>
    <p:extLst>
      <p:ext uri="{BB962C8B-B14F-4D97-AF65-F5344CB8AC3E}">
        <p14:creationId xmlns:p14="http://schemas.microsoft.com/office/powerpoint/2010/main" val="2555394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6</a:t>
            </a:fld>
            <a:endParaRPr lang="en-US"/>
          </a:p>
        </p:txBody>
      </p:sp>
    </p:spTree>
    <p:extLst>
      <p:ext uri="{BB962C8B-B14F-4D97-AF65-F5344CB8AC3E}">
        <p14:creationId xmlns:p14="http://schemas.microsoft.com/office/powerpoint/2010/main" val="20833522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51</a:t>
            </a:fld>
            <a:endParaRPr lang="en-US"/>
          </a:p>
        </p:txBody>
      </p:sp>
    </p:spTree>
    <p:extLst>
      <p:ext uri="{BB962C8B-B14F-4D97-AF65-F5344CB8AC3E}">
        <p14:creationId xmlns:p14="http://schemas.microsoft.com/office/powerpoint/2010/main" val="22227235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52</a:t>
            </a:fld>
            <a:endParaRPr lang="en-US"/>
          </a:p>
        </p:txBody>
      </p:sp>
    </p:spTree>
    <p:extLst>
      <p:ext uri="{BB962C8B-B14F-4D97-AF65-F5344CB8AC3E}">
        <p14:creationId xmlns:p14="http://schemas.microsoft.com/office/powerpoint/2010/main" val="41519566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53</a:t>
            </a:fld>
            <a:endParaRPr lang="en-US"/>
          </a:p>
        </p:txBody>
      </p:sp>
    </p:spTree>
    <p:extLst>
      <p:ext uri="{BB962C8B-B14F-4D97-AF65-F5344CB8AC3E}">
        <p14:creationId xmlns:p14="http://schemas.microsoft.com/office/powerpoint/2010/main" val="20923858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54</a:t>
            </a:fld>
            <a:endParaRPr lang="en-US"/>
          </a:p>
        </p:txBody>
      </p:sp>
    </p:spTree>
    <p:extLst>
      <p:ext uri="{BB962C8B-B14F-4D97-AF65-F5344CB8AC3E}">
        <p14:creationId xmlns:p14="http://schemas.microsoft.com/office/powerpoint/2010/main" val="1026093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55</a:t>
            </a:fld>
            <a:endParaRPr lang="en-US"/>
          </a:p>
        </p:txBody>
      </p:sp>
    </p:spTree>
    <p:extLst>
      <p:ext uri="{BB962C8B-B14F-4D97-AF65-F5344CB8AC3E}">
        <p14:creationId xmlns:p14="http://schemas.microsoft.com/office/powerpoint/2010/main" val="36181953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56</a:t>
            </a:fld>
            <a:endParaRPr lang="en-US"/>
          </a:p>
        </p:txBody>
      </p:sp>
    </p:spTree>
    <p:extLst>
      <p:ext uri="{BB962C8B-B14F-4D97-AF65-F5344CB8AC3E}">
        <p14:creationId xmlns:p14="http://schemas.microsoft.com/office/powerpoint/2010/main" val="2286529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57</a:t>
            </a:fld>
            <a:endParaRPr lang="en-US"/>
          </a:p>
        </p:txBody>
      </p:sp>
    </p:spTree>
    <p:extLst>
      <p:ext uri="{BB962C8B-B14F-4D97-AF65-F5344CB8AC3E}">
        <p14:creationId xmlns:p14="http://schemas.microsoft.com/office/powerpoint/2010/main" val="1217473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58</a:t>
            </a:fld>
            <a:endParaRPr lang="en-US"/>
          </a:p>
        </p:txBody>
      </p:sp>
    </p:spTree>
    <p:extLst>
      <p:ext uri="{BB962C8B-B14F-4D97-AF65-F5344CB8AC3E}">
        <p14:creationId xmlns:p14="http://schemas.microsoft.com/office/powerpoint/2010/main" val="23095816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59</a:t>
            </a:fld>
            <a:endParaRPr lang="en-US"/>
          </a:p>
        </p:txBody>
      </p:sp>
    </p:spTree>
    <p:extLst>
      <p:ext uri="{BB962C8B-B14F-4D97-AF65-F5344CB8AC3E}">
        <p14:creationId xmlns:p14="http://schemas.microsoft.com/office/powerpoint/2010/main" val="23365294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60</a:t>
            </a:fld>
            <a:endParaRPr lang="en-US"/>
          </a:p>
        </p:txBody>
      </p:sp>
    </p:spTree>
    <p:extLst>
      <p:ext uri="{BB962C8B-B14F-4D97-AF65-F5344CB8AC3E}">
        <p14:creationId xmlns:p14="http://schemas.microsoft.com/office/powerpoint/2010/main" val="267018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7</a:t>
            </a:fld>
            <a:endParaRPr lang="en-US"/>
          </a:p>
        </p:txBody>
      </p:sp>
    </p:spTree>
    <p:extLst>
      <p:ext uri="{BB962C8B-B14F-4D97-AF65-F5344CB8AC3E}">
        <p14:creationId xmlns:p14="http://schemas.microsoft.com/office/powerpoint/2010/main" val="19325409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61</a:t>
            </a:fld>
            <a:endParaRPr lang="en-US"/>
          </a:p>
        </p:txBody>
      </p:sp>
    </p:spTree>
    <p:extLst>
      <p:ext uri="{BB962C8B-B14F-4D97-AF65-F5344CB8AC3E}">
        <p14:creationId xmlns:p14="http://schemas.microsoft.com/office/powerpoint/2010/main" val="3363596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8</a:t>
            </a:fld>
            <a:endParaRPr lang="en-US"/>
          </a:p>
        </p:txBody>
      </p:sp>
    </p:spTree>
    <p:extLst>
      <p:ext uri="{BB962C8B-B14F-4D97-AF65-F5344CB8AC3E}">
        <p14:creationId xmlns:p14="http://schemas.microsoft.com/office/powerpoint/2010/main" val="4068794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9</a:t>
            </a:fld>
            <a:endParaRPr lang="en-US"/>
          </a:p>
        </p:txBody>
      </p:sp>
    </p:spTree>
    <p:extLst>
      <p:ext uri="{BB962C8B-B14F-4D97-AF65-F5344CB8AC3E}">
        <p14:creationId xmlns:p14="http://schemas.microsoft.com/office/powerpoint/2010/main" val="543581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C5573-8C1C-4A81-B070-4C8858968B08}" type="slidenum">
              <a:rPr lang="en-US" smtClean="0"/>
              <a:t>10</a:t>
            </a:fld>
            <a:endParaRPr lang="en-US"/>
          </a:p>
        </p:txBody>
      </p:sp>
    </p:spTree>
    <p:extLst>
      <p:ext uri="{BB962C8B-B14F-4D97-AF65-F5344CB8AC3E}">
        <p14:creationId xmlns:p14="http://schemas.microsoft.com/office/powerpoint/2010/main" val="3364864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4" name="Rectangle 6"/>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9"/>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10"/>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smtClean="0"/>
              <a:t>Click to edit Master title style</a:t>
            </a:r>
            <a:endParaRPr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fld id="{12384005-2E08-43E1-9C11-67CB25D330ED}" type="datetime1">
              <a:rPr lang="en-US" smtClean="0"/>
              <a:t>3/26/2024</a:t>
            </a:fld>
            <a:endParaRPr lang="en-US"/>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0A2139E2-1186-4419-ACB2-2B2AE0080376}"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fld id="{C42A80E5-DDF9-4F7E-9B90-13E1BE7D4CCC}" type="datetime1">
              <a:rPr lang="en-US" smtClean="0"/>
              <a:t>3/26/2024</a:t>
            </a:fld>
            <a:endParaRPr lang="en-US"/>
          </a:p>
        </p:txBody>
      </p:sp>
      <p:sp>
        <p:nvSpPr>
          <p:cNvPr id="6" name="Slide Number Placeholder 22"/>
          <p:cNvSpPr>
            <a:spLocks noGrp="1"/>
          </p:cNvSpPr>
          <p:nvPr>
            <p:ph type="sldNum" sz="quarter" idx="12"/>
          </p:nvPr>
        </p:nvSpPr>
        <p:spPr/>
        <p:txBody>
          <a:bodyPr/>
          <a:lstStyle>
            <a:lvl1pPr>
              <a:defRPr/>
            </a:lvl1pPr>
          </a:lstStyle>
          <a:p>
            <a:fld id="{0A2139E2-1186-4419-ACB2-2B2AE0080376}"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6"/>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Vertical Title 1"/>
          <p:cNvSpPr>
            <a:spLocks noGrp="1"/>
          </p:cNvSpPr>
          <p:nvPr>
            <p:ph type="title" orient="vert"/>
          </p:nvPr>
        </p:nvSpPr>
        <p:spPr>
          <a:xfrm>
            <a:off x="6553200" y="609600"/>
            <a:ext cx="2057400" cy="5516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6553200" y="6248400"/>
            <a:ext cx="2209800" cy="365125"/>
          </a:xfrm>
        </p:spPr>
        <p:txBody>
          <a:bodyPr/>
          <a:lstStyle>
            <a:lvl1pPr>
              <a:defRPr/>
            </a:lvl1pPr>
          </a:lstStyle>
          <a:p>
            <a:fld id="{78211BA2-5E9B-425E-A554-98DA9302E3E7}" type="datetime1">
              <a:rPr lang="en-US" smtClean="0"/>
              <a:t>3/26/2024</a:t>
            </a:fld>
            <a:endParaRPr lang="en-US"/>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fld id="{0A2139E2-1186-4419-ACB2-2B2AE0080376}"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smtClean="0"/>
              <a:t>Click to edit Master title style</a:t>
            </a:r>
            <a:endParaRPr lang="en-US"/>
          </a:p>
        </p:txBody>
      </p:sp>
      <p:sp>
        <p:nvSpPr>
          <p:cNvPr id="8" name="Content Placeholder 7"/>
          <p:cNvSpPr>
            <a:spLocks noGrp="1"/>
          </p:cNvSpPr>
          <p:nvPr>
            <p:ph sz="quarter" idx="1"/>
          </p:nvPr>
        </p:nvSpPr>
        <p:spPr>
          <a:xfrm>
            <a:off x="612648" y="1600200"/>
            <a:ext cx="81534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fld id="{8AD94713-1A6A-4681-B3A3-5F63B3F25CD3}" type="datetime1">
              <a:rPr lang="en-US" smtClean="0"/>
              <a:t>3/26/2024</a:t>
            </a:fld>
            <a:endParaRPr lang="en-US"/>
          </a:p>
        </p:txBody>
      </p:sp>
      <p:sp>
        <p:nvSpPr>
          <p:cNvPr id="6" name="Slide Number Placeholder 22"/>
          <p:cNvSpPr>
            <a:spLocks noGrp="1"/>
          </p:cNvSpPr>
          <p:nvPr>
            <p:ph type="sldNum" sz="quarter" idx="12"/>
          </p:nvPr>
        </p:nvSpPr>
        <p:spPr/>
        <p:txBody>
          <a:bodyPr/>
          <a:lstStyle>
            <a:lvl1pPr>
              <a:defRPr/>
            </a:lvl1pPr>
          </a:lstStyle>
          <a:p>
            <a:fld id="{0A2139E2-1186-4419-ACB2-2B2AE0080376}"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smtClean="0"/>
              <a:t>Click to edit Master title style</a:t>
            </a:r>
            <a:endParaRPr lang="en-US"/>
          </a:p>
        </p:txBody>
      </p:sp>
      <p:sp>
        <p:nvSpPr>
          <p:cNvPr id="7" name="Date Placeholder 11"/>
          <p:cNvSpPr>
            <a:spLocks noGrp="1"/>
          </p:cNvSpPr>
          <p:nvPr>
            <p:ph type="dt" sz="half" idx="10"/>
          </p:nvPr>
        </p:nvSpPr>
        <p:spPr/>
        <p:txBody>
          <a:bodyPr/>
          <a:lstStyle>
            <a:lvl1pPr>
              <a:defRPr/>
            </a:lvl1pPr>
          </a:lstStyle>
          <a:p>
            <a:fld id="{1294D988-DA0E-4CDE-8D4E-27FF09CEFBAE}" type="datetime1">
              <a:rPr lang="en-US" smtClean="0"/>
              <a:t>3/26/2024</a:t>
            </a:fld>
            <a:endParaRPr lang="en-US"/>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solidFill>
                  <a:srgbClr val="FFFFFF"/>
                </a:solidFill>
              </a:defRPr>
            </a:lvl1pPr>
          </a:lstStyle>
          <a:p>
            <a:fld id="{0A2139E2-1186-4419-ACB2-2B2AE0080376}"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609600"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844901"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7"/>
          <p:cNvSpPr>
            <a:spLocks noGrp="1"/>
          </p:cNvSpPr>
          <p:nvPr>
            <p:ph type="dt" sz="half" idx="10"/>
          </p:nvPr>
        </p:nvSpPr>
        <p:spPr/>
        <p:txBody>
          <a:bodyPr rtlCol="0"/>
          <a:lstStyle>
            <a:lvl1pPr>
              <a:defRPr/>
            </a:lvl1pPr>
          </a:lstStyle>
          <a:p>
            <a:fld id="{28E77EAC-066D-4620-BC32-C2F4D5EAC853}" type="datetime1">
              <a:rPr lang="en-US" smtClean="0"/>
              <a:t>3/26/2024</a:t>
            </a:fld>
            <a:endParaRPr lang="en-US"/>
          </a:p>
        </p:txBody>
      </p:sp>
      <p:sp>
        <p:nvSpPr>
          <p:cNvPr id="6" name="Slide Number Placeholder 9"/>
          <p:cNvSpPr>
            <a:spLocks noGrp="1"/>
          </p:cNvSpPr>
          <p:nvPr>
            <p:ph type="sldNum" sz="quarter" idx="11"/>
          </p:nvPr>
        </p:nvSpPr>
        <p:spPr/>
        <p:txBody>
          <a:bodyPr rtlCol="0"/>
          <a:lstStyle>
            <a:lvl1pPr>
              <a:defRPr/>
            </a:lvl1pPr>
          </a:lstStyle>
          <a:p>
            <a:fld id="{0A2139E2-1186-4419-ACB2-2B2AE0080376}"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smtClean="0"/>
              <a:t>Click to edit Master title style</a:t>
            </a:r>
            <a:endParaRPr lang="en-US"/>
          </a:p>
        </p:txBody>
      </p:sp>
      <p:sp>
        <p:nvSpPr>
          <p:cNvPr id="11" name="Content Placeholder 10"/>
          <p:cNvSpPr>
            <a:spLocks noGrp="1"/>
          </p:cNvSpPr>
          <p:nvPr>
            <p:ph sz="quarter" idx="2"/>
          </p:nvPr>
        </p:nvSpPr>
        <p:spPr>
          <a:xfrm>
            <a:off x="609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4"/>
          </p:nvPr>
        </p:nvSpPr>
        <p:spPr>
          <a:xfrm>
            <a:off x="4800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
        <p:nvSpPr>
          <p:cNvPr id="7" name="Date Placeholder 9"/>
          <p:cNvSpPr>
            <a:spLocks noGrp="1"/>
          </p:cNvSpPr>
          <p:nvPr>
            <p:ph type="dt" sz="half" idx="10"/>
          </p:nvPr>
        </p:nvSpPr>
        <p:spPr/>
        <p:txBody>
          <a:bodyPr rtlCol="0"/>
          <a:lstStyle>
            <a:lvl1pPr>
              <a:defRPr/>
            </a:lvl1pPr>
          </a:lstStyle>
          <a:p>
            <a:fld id="{27AAD679-3FF3-455A-8C8D-B0FD872174A8}" type="datetime1">
              <a:rPr lang="en-US" smtClean="0"/>
              <a:t>3/26/2024</a:t>
            </a:fld>
            <a:endParaRPr lang="en-US"/>
          </a:p>
        </p:txBody>
      </p:sp>
      <p:sp>
        <p:nvSpPr>
          <p:cNvPr id="8" name="Slide Number Placeholder 11"/>
          <p:cNvSpPr>
            <a:spLocks noGrp="1"/>
          </p:cNvSpPr>
          <p:nvPr>
            <p:ph type="sldNum" sz="quarter" idx="11"/>
          </p:nvPr>
        </p:nvSpPr>
        <p:spPr/>
        <p:txBody>
          <a:bodyPr rtlCol="0"/>
          <a:lstStyle>
            <a:lvl1pPr>
              <a:defRPr/>
            </a:lvl1pPr>
          </a:lstStyle>
          <a:p>
            <a:fld id="{0A2139E2-1186-4419-ACB2-2B2AE0080376}"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13"/>
          <p:cNvSpPr>
            <a:spLocks noGrp="1"/>
          </p:cNvSpPr>
          <p:nvPr>
            <p:ph type="dt" sz="half" idx="10"/>
          </p:nvPr>
        </p:nvSpPr>
        <p:spPr/>
        <p:txBody>
          <a:bodyPr/>
          <a:lstStyle>
            <a:lvl1pPr>
              <a:defRPr/>
            </a:lvl1pPr>
          </a:lstStyle>
          <a:p>
            <a:fld id="{468342A8-3C9E-4CF0-A47F-839976BCF449}" type="datetime1">
              <a:rPr lang="en-US" smtClean="0"/>
              <a:t>3/26/2024</a:t>
            </a:fld>
            <a:endParaRPr lang="en-US"/>
          </a:p>
        </p:txBody>
      </p:sp>
      <p:sp>
        <p:nvSpPr>
          <p:cNvPr id="4" name="Footer Placeholder 2"/>
          <p:cNvSpPr>
            <a:spLocks noGrp="1"/>
          </p:cNvSpPr>
          <p:nvPr>
            <p:ph type="ftr" sz="quarter" idx="11"/>
          </p:nvPr>
        </p:nvSpPr>
        <p:spPr>
          <a:xfrm>
            <a:off x="609600" y="6248400"/>
            <a:ext cx="5421313" cy="365125"/>
          </a:xfrm>
        </p:spPr>
        <p:txBody>
          <a:bodyPr/>
          <a:lstStyle>
            <a:lvl1pPr>
              <a:defRPr/>
            </a:lvl1pPr>
          </a:lstStyle>
          <a:p>
            <a:r>
              <a:rPr lang="en-US" smtClean="0"/>
              <a:t>CS380</a:t>
            </a:r>
            <a:endParaRPr lang="en-US"/>
          </a:p>
        </p:txBody>
      </p:sp>
      <p:sp>
        <p:nvSpPr>
          <p:cNvPr id="5" name="Slide Number Placeholder 22"/>
          <p:cNvSpPr>
            <a:spLocks noGrp="1"/>
          </p:cNvSpPr>
          <p:nvPr>
            <p:ph type="sldNum" sz="quarter" idx="12"/>
          </p:nvPr>
        </p:nvSpPr>
        <p:spPr/>
        <p:txBody>
          <a:bodyPr/>
          <a:lstStyle>
            <a:lvl1pPr>
              <a:defRPr/>
            </a:lvl1pPr>
          </a:lstStyle>
          <a:p>
            <a:fld id="{0A2139E2-1186-4419-ACB2-2B2AE0080376}"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E48CC59-994B-4A9D-AEAC-ECDED7035542}" type="datetime1">
              <a:rPr lang="en-US" smtClean="0"/>
              <a:t>3/26/2024</a:t>
            </a:fld>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0A2139E2-1186-4419-ACB2-2B2AE0080376}"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smtClean="0"/>
              <a:t>Click to edit Master title style</a:t>
            </a:r>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fld id="{E26264C4-1526-4E99-9710-D4A10EFD2BDF}" type="datetime1">
              <a:rPr lang="en-US" smtClean="0"/>
              <a:t>3/26/2024</a:t>
            </a:fld>
            <a:endParaRPr lang="en-US"/>
          </a:p>
        </p:txBody>
      </p:sp>
      <p:sp>
        <p:nvSpPr>
          <p:cNvPr id="7" name="Slide Number Placeholder 22"/>
          <p:cNvSpPr>
            <a:spLocks noGrp="1"/>
          </p:cNvSpPr>
          <p:nvPr>
            <p:ph type="sldNum" sz="quarter" idx="12"/>
          </p:nvPr>
        </p:nvSpPr>
        <p:spPr/>
        <p:txBody>
          <a:bodyPr/>
          <a:lstStyle>
            <a:lvl1pPr>
              <a:defRPr/>
            </a:lvl1pPr>
          </a:lstStyle>
          <a:p>
            <a:fld id="{0A2139E2-1186-4419-ACB2-2B2AE0080376}"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5" name="Rectangle 7"/>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8"/>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9"/>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10"/>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a:lvl1pPr>
          </a:lstStyle>
          <a:p>
            <a:fld id="{03C3F55B-928A-4CA6-A281-D233B9776CFA}" type="datetime1">
              <a:rPr lang="en-US" smtClean="0"/>
              <a:t>3/26/2024</a:t>
            </a:fld>
            <a:endParaRPr lang="en-US"/>
          </a:p>
        </p:txBody>
      </p:sp>
      <p:sp>
        <p:nvSpPr>
          <p:cNvPr id="10" name="Slide Number Placeholder 12"/>
          <p:cNvSpPr>
            <a:spLocks noGrp="1"/>
          </p:cNvSpPr>
          <p:nvPr>
            <p:ph type="sldNum" sz="quarter" idx="11"/>
          </p:nvPr>
        </p:nvSpPr>
        <p:spPr>
          <a:xfrm>
            <a:off x="0" y="4667250"/>
            <a:ext cx="1447800" cy="663575"/>
          </a:xfrm>
        </p:spPr>
        <p:txBody>
          <a:bodyPr rtlCol="0"/>
          <a:lstStyle>
            <a:lvl1pPr>
              <a:defRPr sz="2800"/>
            </a:lvl1pPr>
          </a:lstStyle>
          <a:p>
            <a:fld id="{0A2139E2-1186-4419-ACB2-2B2AE0080376}"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w="9525">
            <a:noFill/>
            <a:miter lim="800000"/>
          </a:ln>
        </p:spPr>
        <p:txBody>
          <a:bodyPr vert="horz" wrap="square" lIns="91440" tIns="45720" rIns="91440" bIns="45720" numCol="1" anchor="ctr" anchorCtr="0" compatLnSpc="1"/>
          <a:lstStyle/>
          <a:p>
            <a:pPr lvl="0"/>
            <a:r>
              <a:rPr lang="en-US" smtClean="0"/>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w="9525">
            <a:noFill/>
            <a:miter lim="800000"/>
          </a:ln>
        </p:spPr>
        <p:txBody>
          <a:bodyPr vert="horz" wrap="square" lIns="91440" tIns="45720" rIns="91440" bIns="45720" numCol="1" anchor="t" anchorCtr="0" compatLnSpc="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cs typeface="+mn-cs"/>
              </a:defRPr>
            </a:lvl1pPr>
          </a:lstStyle>
          <a:p>
            <a:fld id="{3B530D05-AD1D-4A7E-A46A-2936AE4C7A82}" type="datetime1">
              <a:rPr lang="en-US" smtClean="0"/>
              <a:t>3/26/2024</a:t>
            </a:fld>
            <a:endParaRPr lang="en-US"/>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anchor="ctr" anchorCtr="0">
            <a:normAutofit/>
          </a:bodyPr>
          <a:lstStyle>
            <a:lvl1pPr algn="ctr" eaLnBrk="1" latinLnBrk="0" hangingPunct="1">
              <a:defRPr kumimoji="0" sz="1400" b="1">
                <a:solidFill>
                  <a:srgbClr val="FFFFFF"/>
                </a:solidFill>
                <a:cs typeface="+mn-cs"/>
              </a:defRPr>
            </a:lvl1pPr>
          </a:lstStyle>
          <a:p>
            <a:fld id="{0A2139E2-1186-4419-ACB2-2B2AE008037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rtl="0" eaLnBrk="1" fontAlgn="base" hangingPunct="1">
        <a:spcBef>
          <a:spcPct val="0"/>
        </a:spcBef>
        <a:spcAft>
          <a:spcPct val="0"/>
        </a:spcAft>
        <a:defRPr sz="4400" kern="12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w Cen MT" panose="020B0602020104020603" pitchFamily="34" charset="0"/>
        </a:defRPr>
      </a:lvl2pPr>
      <a:lvl3pPr algn="l" rtl="0" eaLnBrk="1" fontAlgn="base" hangingPunct="1">
        <a:spcBef>
          <a:spcPct val="0"/>
        </a:spcBef>
        <a:spcAft>
          <a:spcPct val="0"/>
        </a:spcAft>
        <a:defRPr sz="4400">
          <a:solidFill>
            <a:schemeClr val="tx2"/>
          </a:solidFill>
          <a:latin typeface="Tw Cen MT" panose="020B0602020104020603" pitchFamily="34" charset="0"/>
        </a:defRPr>
      </a:lvl3pPr>
      <a:lvl4pPr algn="l" rtl="0" eaLnBrk="1" fontAlgn="base" hangingPunct="1">
        <a:spcBef>
          <a:spcPct val="0"/>
        </a:spcBef>
        <a:spcAft>
          <a:spcPct val="0"/>
        </a:spcAft>
        <a:defRPr sz="4400">
          <a:solidFill>
            <a:schemeClr val="tx2"/>
          </a:solidFill>
          <a:latin typeface="Tw Cen MT" panose="020B0602020104020603" pitchFamily="34" charset="0"/>
        </a:defRPr>
      </a:lvl4pPr>
      <a:lvl5pPr algn="l" rtl="0" eaLnBrk="1" fontAlgn="base" hangingPunct="1">
        <a:spcBef>
          <a:spcPct val="0"/>
        </a:spcBef>
        <a:spcAft>
          <a:spcPct val="0"/>
        </a:spcAft>
        <a:defRPr sz="4400">
          <a:solidFill>
            <a:schemeClr val="tx2"/>
          </a:solidFill>
          <a:latin typeface="Tw Cen MT" panose="020B0602020104020603" pitchFamily="34" charset="0"/>
        </a:defRPr>
      </a:lvl5pPr>
      <a:lvl6pPr marL="457200" algn="l" rtl="0" eaLnBrk="1" fontAlgn="base" hangingPunct="1">
        <a:spcBef>
          <a:spcPct val="0"/>
        </a:spcBef>
        <a:spcAft>
          <a:spcPct val="0"/>
        </a:spcAft>
        <a:defRPr sz="4400">
          <a:solidFill>
            <a:schemeClr val="tx2"/>
          </a:solidFill>
          <a:latin typeface="Tw Cen MT" panose="020B0602020104020603" pitchFamily="34" charset="0"/>
        </a:defRPr>
      </a:lvl6pPr>
      <a:lvl7pPr marL="914400" algn="l" rtl="0" eaLnBrk="1" fontAlgn="base" hangingPunct="1">
        <a:spcBef>
          <a:spcPct val="0"/>
        </a:spcBef>
        <a:spcAft>
          <a:spcPct val="0"/>
        </a:spcAft>
        <a:defRPr sz="4400">
          <a:solidFill>
            <a:schemeClr val="tx2"/>
          </a:solidFill>
          <a:latin typeface="Tw Cen MT" panose="020B0602020104020603" pitchFamily="34" charset="0"/>
        </a:defRPr>
      </a:lvl7pPr>
      <a:lvl8pPr marL="1371600" algn="l" rtl="0" eaLnBrk="1" fontAlgn="base" hangingPunct="1">
        <a:spcBef>
          <a:spcPct val="0"/>
        </a:spcBef>
        <a:spcAft>
          <a:spcPct val="0"/>
        </a:spcAft>
        <a:defRPr sz="4400">
          <a:solidFill>
            <a:schemeClr val="tx2"/>
          </a:solidFill>
          <a:latin typeface="Tw Cen MT" panose="020B0602020104020603" pitchFamily="34" charset="0"/>
        </a:defRPr>
      </a:lvl8pPr>
      <a:lvl9pPr marL="1828800" algn="l" rtl="0" eaLnBrk="1" fontAlgn="base" hangingPunct="1">
        <a:spcBef>
          <a:spcPct val="0"/>
        </a:spcBef>
        <a:spcAft>
          <a:spcPct val="0"/>
        </a:spcAft>
        <a:defRPr sz="4400">
          <a:solidFill>
            <a:schemeClr val="tx2"/>
          </a:solidFill>
          <a:latin typeface="Tw Cen MT" panose="020B0602020104020603" pitchFamily="34" charset="0"/>
        </a:defRPr>
      </a:lvl9pPr>
    </p:titleStyle>
    <p:bodyStyle>
      <a:lvl1pPr marL="319405" indent="-319405" algn="l" rtl="0" eaLnBrk="1" fontAlgn="base" hangingPunct="1">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40080" indent="-273050" algn="l" rtl="0" eaLnBrk="1" fontAlgn="base" hangingPunct="1">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914400" indent="-228600" algn="l" rtl="0" eaLnBrk="1" fontAlgn="base" hangingPunct="1">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1" fontAlgn="base" hangingPunct="1">
        <a:spcBef>
          <a:spcPts val="400"/>
        </a:spcBef>
        <a:spcAft>
          <a:spcPct val="0"/>
        </a:spcAft>
        <a:buClr>
          <a:srgbClr val="A04DA3"/>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1" fontAlgn="base" hangingPunct="1">
        <a:spcBef>
          <a:spcPts val="400"/>
        </a:spcBef>
        <a:spcAft>
          <a:spcPct val="0"/>
        </a:spcAft>
        <a:buClr>
          <a:srgbClr val="C4652D"/>
        </a:buClr>
        <a:buSzPct val="6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005" y="4038600"/>
            <a:ext cx="8672195" cy="1828800"/>
          </a:xfrm>
        </p:spPr>
        <p:txBody>
          <a:bodyPr/>
          <a:lstStyle/>
          <a:p>
            <a:r>
              <a:rPr dirty="0" smtClean="0"/>
              <a:t>ITDO6014</a:t>
            </a:r>
            <a:r>
              <a:rPr lang="en-US" dirty="0" smtClean="0"/>
              <a:t/>
            </a:r>
            <a:br>
              <a:rPr lang="en-US" dirty="0" smtClean="0"/>
            </a:br>
            <a:r>
              <a:rPr lang="en-IN" altLang="en-US" dirty="0" smtClean="0"/>
              <a:t>aI AND DS-1</a:t>
            </a:r>
          </a:p>
        </p:txBody>
      </p:sp>
      <p:sp>
        <p:nvSpPr>
          <p:cNvPr id="3" name="Subtitle 2"/>
          <p:cNvSpPr>
            <a:spLocks noGrp="1"/>
          </p:cNvSpPr>
          <p:nvPr>
            <p:ph type="subTitle" idx="1"/>
          </p:nvPr>
        </p:nvSpPr>
        <p:spPr>
          <a:xfrm>
            <a:off x="2362200" y="6050037"/>
            <a:ext cx="6477000" cy="685800"/>
          </a:xfrm>
        </p:spPr>
        <p:txBody>
          <a:bodyPr>
            <a:noAutofit/>
          </a:bodyPr>
          <a:lstStyle/>
          <a:p>
            <a:r>
              <a:rPr lang="en-IN" altLang="en-US" dirty="0" smtClean="0"/>
              <a:t>Module </a:t>
            </a:r>
            <a:r>
              <a:rPr lang="en-IN" altLang="en-US" dirty="0"/>
              <a:t>6</a:t>
            </a:r>
            <a:r>
              <a:rPr lang="en-IN" altLang="en-US" dirty="0" smtClean="0"/>
              <a:t>: </a:t>
            </a:r>
            <a:r>
              <a:rPr lang="en-US" dirty="0"/>
              <a:t>Introduction to ML</a:t>
            </a:r>
            <a:endParaRPr lang="en-IN" alt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990600"/>
          </a:xfrm>
        </p:spPr>
        <p:txBody>
          <a:bodyPr/>
          <a:lstStyle/>
          <a:p>
            <a:r>
              <a:rPr lang="en-US" dirty="0" smtClean="0"/>
              <a:t>Supervised Learning Algorithms</a:t>
            </a:r>
            <a:endParaRPr lang="en-US" dirty="0"/>
          </a:p>
        </p:txBody>
      </p:sp>
      <p:sp>
        <p:nvSpPr>
          <p:cNvPr id="3" name="Content Placeholder 2"/>
          <p:cNvSpPr>
            <a:spLocks noGrp="1"/>
          </p:cNvSpPr>
          <p:nvPr>
            <p:ph sz="quarter" idx="1"/>
          </p:nvPr>
        </p:nvSpPr>
        <p:spPr>
          <a:xfrm>
            <a:off x="0" y="1516064"/>
            <a:ext cx="9144000" cy="5341936"/>
          </a:xfrm>
        </p:spPr>
        <p:txBody>
          <a:bodyPr/>
          <a:lstStyle/>
          <a:p>
            <a:r>
              <a:rPr lang="en-US" sz="2400" dirty="0" smtClean="0"/>
              <a:t>1. Decision Tree:</a:t>
            </a:r>
          </a:p>
          <a:p>
            <a:r>
              <a:rPr lang="en-US" sz="2400" dirty="0"/>
              <a:t>Decision Trees are a type of Supervised Machine Learning (that is you explain what the input is and what the corresponding output is in the training data) where the data is continuously split according to a certain parameter. The tree can be explained by two entities, namely decision nodes and leaves. The leaves are the decisions or the final outcomes. And the decision nodes are where the data is split.</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10</a:t>
            </a:fld>
            <a:endParaRPr lang="en-US"/>
          </a:p>
        </p:txBody>
      </p:sp>
      <p:pic>
        <p:nvPicPr>
          <p:cNvPr id="4" name="Picture 3"/>
          <p:cNvPicPr>
            <a:picLocks noChangeAspect="1"/>
          </p:cNvPicPr>
          <p:nvPr/>
        </p:nvPicPr>
        <p:blipFill>
          <a:blip r:embed="rId3"/>
          <a:stretch>
            <a:fillRect/>
          </a:stretch>
        </p:blipFill>
        <p:spPr>
          <a:xfrm>
            <a:off x="2590800" y="4343400"/>
            <a:ext cx="4034118" cy="2514600"/>
          </a:xfrm>
          <a:prstGeom prst="rect">
            <a:avLst/>
          </a:prstGeom>
        </p:spPr>
      </p:pic>
    </p:spTree>
    <p:extLst>
      <p:ext uri="{BB962C8B-B14F-4D97-AF65-F5344CB8AC3E}">
        <p14:creationId xmlns:p14="http://schemas.microsoft.com/office/powerpoint/2010/main" val="14061215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990600"/>
          </a:xfrm>
        </p:spPr>
        <p:txBody>
          <a:bodyPr/>
          <a:lstStyle/>
          <a:p>
            <a:r>
              <a:rPr lang="en-US" dirty="0" smtClean="0"/>
              <a:t>Supervised Learning Algorithms</a:t>
            </a:r>
            <a:endParaRPr lang="en-US" dirty="0"/>
          </a:p>
        </p:txBody>
      </p:sp>
      <p:sp>
        <p:nvSpPr>
          <p:cNvPr id="3" name="Content Placeholder 2"/>
          <p:cNvSpPr>
            <a:spLocks noGrp="1"/>
          </p:cNvSpPr>
          <p:nvPr>
            <p:ph sz="quarter" idx="1"/>
          </p:nvPr>
        </p:nvSpPr>
        <p:spPr>
          <a:xfrm>
            <a:off x="0" y="1516064"/>
            <a:ext cx="9144000" cy="5341936"/>
          </a:xfrm>
        </p:spPr>
        <p:txBody>
          <a:bodyPr/>
          <a:lstStyle/>
          <a:p>
            <a:r>
              <a:rPr lang="en-US" sz="2400" dirty="0"/>
              <a:t>ID3 Stands for </a:t>
            </a:r>
            <a:r>
              <a:rPr lang="en-US" sz="2400" b="1" dirty="0"/>
              <a:t>Iterative </a:t>
            </a:r>
            <a:r>
              <a:rPr lang="en-US" sz="2400" b="1" dirty="0" err="1"/>
              <a:t>Dichotomiser</a:t>
            </a:r>
            <a:r>
              <a:rPr lang="en-US" sz="2400" b="1" dirty="0"/>
              <a:t> </a:t>
            </a:r>
            <a:r>
              <a:rPr lang="en-US" sz="2400" b="1" dirty="0" smtClean="0"/>
              <a:t>3:</a:t>
            </a:r>
          </a:p>
          <a:p>
            <a:r>
              <a:rPr lang="en-US" sz="2400" dirty="0"/>
              <a:t>Entropy:</a:t>
            </a:r>
          </a:p>
          <a:p>
            <a:r>
              <a:rPr lang="en-US" sz="2400" dirty="0"/>
              <a:t>Entropy, also called as Shannon Entropy is denoted by H(S) for a finite set S, is the measure of the amount of uncertainty or randomness in data. Decision Trees modified </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11</a:t>
            </a:fld>
            <a:endParaRPr lang="en-US"/>
          </a:p>
        </p:txBody>
      </p:sp>
      <p:pic>
        <p:nvPicPr>
          <p:cNvPr id="7" name="Picture 6"/>
          <p:cNvPicPr>
            <a:picLocks noChangeAspect="1"/>
          </p:cNvPicPr>
          <p:nvPr/>
        </p:nvPicPr>
        <p:blipFill>
          <a:blip r:embed="rId3"/>
          <a:stretch>
            <a:fillRect/>
          </a:stretch>
        </p:blipFill>
        <p:spPr>
          <a:xfrm>
            <a:off x="2438400" y="3886200"/>
            <a:ext cx="3505200" cy="1265767"/>
          </a:xfrm>
          <a:prstGeom prst="rect">
            <a:avLst/>
          </a:prstGeom>
        </p:spPr>
      </p:pic>
    </p:spTree>
    <p:extLst>
      <p:ext uri="{BB962C8B-B14F-4D97-AF65-F5344CB8AC3E}">
        <p14:creationId xmlns:p14="http://schemas.microsoft.com/office/powerpoint/2010/main" val="40148533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990600"/>
          </a:xfrm>
        </p:spPr>
        <p:txBody>
          <a:bodyPr/>
          <a:lstStyle/>
          <a:p>
            <a:r>
              <a:rPr lang="en-US" dirty="0" smtClean="0"/>
              <a:t>Supervised Learning Algorithms</a:t>
            </a:r>
            <a:endParaRPr lang="en-US" dirty="0"/>
          </a:p>
        </p:txBody>
      </p:sp>
      <p:sp>
        <p:nvSpPr>
          <p:cNvPr id="3" name="Content Placeholder 2"/>
          <p:cNvSpPr>
            <a:spLocks noGrp="1"/>
          </p:cNvSpPr>
          <p:nvPr>
            <p:ph sz="quarter" idx="1"/>
          </p:nvPr>
        </p:nvSpPr>
        <p:spPr>
          <a:xfrm>
            <a:off x="0" y="1516064"/>
            <a:ext cx="9144000" cy="5341936"/>
          </a:xfrm>
        </p:spPr>
        <p:txBody>
          <a:bodyPr/>
          <a:lstStyle/>
          <a:p>
            <a:r>
              <a:rPr lang="en-US" sz="2400" dirty="0"/>
              <a:t>Information Gain:</a:t>
            </a:r>
          </a:p>
          <a:p>
            <a:r>
              <a:rPr lang="en-US" sz="2400" dirty="0" err="1"/>
              <a:t>nformation</a:t>
            </a:r>
            <a:r>
              <a:rPr lang="en-US" sz="2400" dirty="0"/>
              <a:t> gain is also called as </a:t>
            </a:r>
            <a:r>
              <a:rPr lang="en-US" sz="2400" dirty="0" err="1"/>
              <a:t>Kullback-Leibler</a:t>
            </a:r>
            <a:r>
              <a:rPr lang="en-US" sz="2400" dirty="0"/>
              <a:t> divergence denoted by IG(S,A) for a set S is the effective change in entropy after deciding on a particular attribute A. It measures the relative change in entropy with respect to the independent variables. Decision Trees modified Alternatively,</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12</a:t>
            </a:fld>
            <a:endParaRPr lang="en-US"/>
          </a:p>
        </p:txBody>
      </p:sp>
      <p:pic>
        <p:nvPicPr>
          <p:cNvPr id="6" name="Picture 5"/>
          <p:cNvPicPr>
            <a:picLocks noChangeAspect="1"/>
          </p:cNvPicPr>
          <p:nvPr/>
        </p:nvPicPr>
        <p:blipFill>
          <a:blip r:embed="rId3"/>
          <a:stretch>
            <a:fillRect/>
          </a:stretch>
        </p:blipFill>
        <p:spPr>
          <a:xfrm>
            <a:off x="2362200" y="4419600"/>
            <a:ext cx="4345940" cy="1104900"/>
          </a:xfrm>
          <a:prstGeom prst="rect">
            <a:avLst/>
          </a:prstGeom>
        </p:spPr>
      </p:pic>
    </p:spTree>
    <p:extLst>
      <p:ext uri="{BB962C8B-B14F-4D97-AF65-F5344CB8AC3E}">
        <p14:creationId xmlns:p14="http://schemas.microsoft.com/office/powerpoint/2010/main" val="9549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990600"/>
          </a:xfrm>
        </p:spPr>
        <p:txBody>
          <a:bodyPr/>
          <a:lstStyle/>
          <a:p>
            <a:r>
              <a:rPr lang="en-US" dirty="0" smtClean="0"/>
              <a:t>Supervised Learning Algorithms</a:t>
            </a:r>
            <a:endParaRPr lang="en-US" dirty="0"/>
          </a:p>
        </p:txBody>
      </p:sp>
      <p:sp>
        <p:nvSpPr>
          <p:cNvPr id="3" name="Content Placeholder 2"/>
          <p:cNvSpPr>
            <a:spLocks noGrp="1"/>
          </p:cNvSpPr>
          <p:nvPr>
            <p:ph sz="quarter" idx="1"/>
          </p:nvPr>
        </p:nvSpPr>
        <p:spPr>
          <a:xfrm>
            <a:off x="0" y="1516064"/>
            <a:ext cx="9144000" cy="5341936"/>
          </a:xfrm>
        </p:spPr>
        <p:txBody>
          <a:bodyPr/>
          <a:lstStyle/>
          <a:p>
            <a:r>
              <a:rPr lang="en-US" sz="2400" dirty="0"/>
              <a:t>Information Gain:</a:t>
            </a:r>
          </a:p>
          <a:p>
            <a:r>
              <a:rPr lang="en-US" sz="2400" dirty="0" smtClean="0"/>
              <a:t>Information </a:t>
            </a:r>
            <a:r>
              <a:rPr lang="en-US" sz="2400" dirty="0"/>
              <a:t>gain is also called as </a:t>
            </a:r>
            <a:r>
              <a:rPr lang="en-US" sz="2400" dirty="0" err="1"/>
              <a:t>Kullback-Leibler</a:t>
            </a:r>
            <a:r>
              <a:rPr lang="en-US" sz="2400" dirty="0"/>
              <a:t> divergence denoted by IG(S,A) for a set S is the effective change in entropy after deciding on a particular attribute A. It measures the relative change in entropy with respect to the independent variables. Decision Trees modified Alternatively</a:t>
            </a:r>
            <a:r>
              <a:rPr lang="en-US" sz="2400" dirty="0" smtClean="0"/>
              <a:t>,</a:t>
            </a:r>
          </a:p>
          <a:p>
            <a:endParaRPr lang="en-US" sz="2400" dirty="0"/>
          </a:p>
          <a:p>
            <a:pPr marL="0" indent="0">
              <a:buNone/>
            </a:pPr>
            <a:endParaRPr lang="en-US" sz="2400" dirty="0"/>
          </a:p>
          <a:p>
            <a:r>
              <a:rPr lang="en-US" sz="2400" dirty="0"/>
              <a:t>where IG(S, A) is the information gain by applying feature A. H(S) is the Entropy of the entire set, while the second term calculates the Entropy after applying the feature A, where P(x) is the probability of event x.</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13</a:t>
            </a:fld>
            <a:endParaRPr lang="en-US"/>
          </a:p>
        </p:txBody>
      </p:sp>
      <p:pic>
        <p:nvPicPr>
          <p:cNvPr id="6" name="Picture 5"/>
          <p:cNvPicPr>
            <a:picLocks noChangeAspect="1"/>
          </p:cNvPicPr>
          <p:nvPr/>
        </p:nvPicPr>
        <p:blipFill>
          <a:blip r:embed="rId3"/>
          <a:stretch>
            <a:fillRect/>
          </a:stretch>
        </p:blipFill>
        <p:spPr>
          <a:xfrm>
            <a:off x="2133600" y="3733800"/>
            <a:ext cx="4345940" cy="1104900"/>
          </a:xfrm>
          <a:prstGeom prst="rect">
            <a:avLst/>
          </a:prstGeom>
        </p:spPr>
      </p:pic>
    </p:spTree>
    <p:extLst>
      <p:ext uri="{BB962C8B-B14F-4D97-AF65-F5344CB8AC3E}">
        <p14:creationId xmlns:p14="http://schemas.microsoft.com/office/powerpoint/2010/main" val="34331835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990600"/>
          </a:xfrm>
        </p:spPr>
        <p:txBody>
          <a:bodyPr/>
          <a:lstStyle/>
          <a:p>
            <a:r>
              <a:rPr lang="en-US" dirty="0" smtClean="0"/>
              <a:t>Supervised Learning Algorithms</a:t>
            </a:r>
            <a:endParaRPr lang="en-US" dirty="0"/>
          </a:p>
        </p:txBody>
      </p:sp>
      <p:sp>
        <p:nvSpPr>
          <p:cNvPr id="3" name="Content Placeholder 2"/>
          <p:cNvSpPr>
            <a:spLocks noGrp="1"/>
          </p:cNvSpPr>
          <p:nvPr>
            <p:ph sz="quarter" idx="1"/>
          </p:nvPr>
        </p:nvSpPr>
        <p:spPr>
          <a:xfrm>
            <a:off x="0" y="1516064"/>
            <a:ext cx="9144000" cy="5341936"/>
          </a:xfrm>
        </p:spPr>
        <p:txBody>
          <a:bodyPr/>
          <a:lstStyle/>
          <a:p>
            <a:r>
              <a:rPr lang="en-US" sz="2400" dirty="0"/>
              <a:t>Example: https://www.xoriant.com/blog/decision-trees-for-classification-a-machine-learning-algorithm</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14</a:t>
            </a:fld>
            <a:endParaRPr lang="en-US"/>
          </a:p>
        </p:txBody>
      </p:sp>
    </p:spTree>
    <p:extLst>
      <p:ext uri="{BB962C8B-B14F-4D97-AF65-F5344CB8AC3E}">
        <p14:creationId xmlns:p14="http://schemas.microsoft.com/office/powerpoint/2010/main" val="20225596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990600"/>
          </a:xfrm>
        </p:spPr>
        <p:txBody>
          <a:bodyPr/>
          <a:lstStyle/>
          <a:p>
            <a:r>
              <a:rPr lang="en-US" dirty="0" smtClean="0"/>
              <a:t>Supervised Learning Algorithms</a:t>
            </a:r>
            <a:endParaRPr lang="en-US" dirty="0"/>
          </a:p>
        </p:txBody>
      </p:sp>
      <p:sp>
        <p:nvSpPr>
          <p:cNvPr id="3" name="Content Placeholder 2"/>
          <p:cNvSpPr>
            <a:spLocks noGrp="1"/>
          </p:cNvSpPr>
          <p:nvPr>
            <p:ph sz="quarter" idx="1"/>
          </p:nvPr>
        </p:nvSpPr>
        <p:spPr>
          <a:xfrm>
            <a:off x="0" y="1516064"/>
            <a:ext cx="9144000" cy="5341936"/>
          </a:xfrm>
        </p:spPr>
        <p:txBody>
          <a:bodyPr/>
          <a:lstStyle/>
          <a:p>
            <a:r>
              <a:rPr lang="en-US" sz="2400" dirty="0" smtClean="0"/>
              <a:t>2. </a:t>
            </a:r>
            <a:r>
              <a:rPr lang="en-US" sz="2400" dirty="0"/>
              <a:t>Random Forest </a:t>
            </a:r>
            <a:r>
              <a:rPr lang="en-US" sz="2400" dirty="0" smtClean="0"/>
              <a:t>Algorithm:</a:t>
            </a:r>
          </a:p>
          <a:p>
            <a:r>
              <a:rPr lang="en-US" sz="2400" dirty="0"/>
              <a:t>Random Forest is a famous machine learning algorithm that uses supervised learning methods. You can apply it to both classification and regression problems. It is based on ensemble learning, which integrates multiple classifiers to solve a complex issue and increases the model's performance.</a:t>
            </a:r>
          </a:p>
          <a:p>
            <a:r>
              <a:rPr lang="en-US" sz="2400" dirty="0"/>
              <a:t>In layman's terms, Random Forest is a classifier that contains several decision trees on various subsets of a given dataset and takes the average to enhance the predicted accuracy of that dataset. Instead of relying on a single decision tree, the random forest collects the result from each tree and expects the final output based on the majority votes of predictions.</a:t>
            </a:r>
          </a:p>
          <a:p>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15</a:t>
            </a:fld>
            <a:endParaRPr lang="en-US"/>
          </a:p>
        </p:txBody>
      </p:sp>
    </p:spTree>
    <p:extLst>
      <p:ext uri="{BB962C8B-B14F-4D97-AF65-F5344CB8AC3E}">
        <p14:creationId xmlns:p14="http://schemas.microsoft.com/office/powerpoint/2010/main" val="35067692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990600"/>
          </a:xfrm>
        </p:spPr>
        <p:txBody>
          <a:bodyPr/>
          <a:lstStyle/>
          <a:p>
            <a:r>
              <a:rPr lang="en-US" dirty="0" smtClean="0"/>
              <a:t>Supervised Learning Algorithms</a:t>
            </a:r>
            <a:endParaRPr lang="en-US" dirty="0"/>
          </a:p>
        </p:txBody>
      </p:sp>
      <p:sp>
        <p:nvSpPr>
          <p:cNvPr id="3" name="Content Placeholder 2"/>
          <p:cNvSpPr>
            <a:spLocks noGrp="1"/>
          </p:cNvSpPr>
          <p:nvPr>
            <p:ph sz="quarter" idx="1"/>
          </p:nvPr>
        </p:nvSpPr>
        <p:spPr>
          <a:xfrm>
            <a:off x="0" y="1516064"/>
            <a:ext cx="9144000" cy="5341936"/>
          </a:xfrm>
        </p:spPr>
        <p:txBody>
          <a:bodyPr/>
          <a:lstStyle/>
          <a:p>
            <a:r>
              <a:rPr lang="en-US" sz="2400" dirty="0"/>
              <a:t>The Working of the Random Forest Algorithm is quite intuitive. It is implemented in two phases: The first is to combine N decision trees with building the random forest, and the second is to make predictions for each tree created in the first phase.</a:t>
            </a:r>
          </a:p>
          <a:p>
            <a:r>
              <a:rPr lang="en-US" sz="2400" dirty="0"/>
              <a:t>The following steps can be used to demonstrate the working process:</a:t>
            </a:r>
          </a:p>
          <a:p>
            <a:r>
              <a:rPr lang="en-US" sz="2400" dirty="0"/>
              <a:t>Step 1: Pick M data points at random from the training set.</a:t>
            </a:r>
          </a:p>
          <a:p>
            <a:r>
              <a:rPr lang="en-US" sz="2400" dirty="0"/>
              <a:t>Step 2: Create decision trees for your chosen data points (Subsets).</a:t>
            </a:r>
          </a:p>
          <a:p>
            <a:r>
              <a:rPr lang="en-US" sz="2400" dirty="0"/>
              <a:t>Step 3: Each decision tree will produce a result. Analyze it.</a:t>
            </a:r>
          </a:p>
          <a:p>
            <a:r>
              <a:rPr lang="en-US" sz="2400" dirty="0"/>
              <a:t>Step 4: For classification and regression, accordingly, the final output is based on Majority Voting or Averaging, accordingly.</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16</a:t>
            </a:fld>
            <a:endParaRPr lang="en-US"/>
          </a:p>
        </p:txBody>
      </p:sp>
    </p:spTree>
    <p:extLst>
      <p:ext uri="{BB962C8B-B14F-4D97-AF65-F5344CB8AC3E}">
        <p14:creationId xmlns:p14="http://schemas.microsoft.com/office/powerpoint/2010/main" val="41776961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990600"/>
          </a:xfrm>
        </p:spPr>
        <p:txBody>
          <a:bodyPr/>
          <a:lstStyle/>
          <a:p>
            <a:r>
              <a:rPr lang="en-US" dirty="0" smtClean="0"/>
              <a:t>Supervised Learning Algorithms</a:t>
            </a:r>
            <a:endParaRPr lang="en-US" dirty="0"/>
          </a:p>
        </p:txBody>
      </p:sp>
      <p:sp>
        <p:nvSpPr>
          <p:cNvPr id="3" name="Content Placeholder 2"/>
          <p:cNvSpPr>
            <a:spLocks noGrp="1"/>
          </p:cNvSpPr>
          <p:nvPr>
            <p:ph sz="quarter" idx="1"/>
          </p:nvPr>
        </p:nvSpPr>
        <p:spPr>
          <a:xfrm>
            <a:off x="0" y="1516064"/>
            <a:ext cx="9144000" cy="5341936"/>
          </a:xfrm>
        </p:spPr>
        <p:txBody>
          <a:bodyPr/>
          <a:lstStyle/>
          <a:p>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17</a:t>
            </a:fld>
            <a:endParaRPr lang="en-US"/>
          </a:p>
        </p:txBody>
      </p:sp>
      <p:pic>
        <p:nvPicPr>
          <p:cNvPr id="4" name="Picture 3"/>
          <p:cNvPicPr>
            <a:picLocks noChangeAspect="1"/>
          </p:cNvPicPr>
          <p:nvPr/>
        </p:nvPicPr>
        <p:blipFill>
          <a:blip r:embed="rId3"/>
          <a:stretch>
            <a:fillRect/>
          </a:stretch>
        </p:blipFill>
        <p:spPr>
          <a:xfrm>
            <a:off x="1563678" y="2057400"/>
            <a:ext cx="6016644" cy="3971925"/>
          </a:xfrm>
          <a:prstGeom prst="rect">
            <a:avLst/>
          </a:prstGeom>
        </p:spPr>
      </p:pic>
    </p:spTree>
    <p:extLst>
      <p:ext uri="{BB962C8B-B14F-4D97-AF65-F5344CB8AC3E}">
        <p14:creationId xmlns:p14="http://schemas.microsoft.com/office/powerpoint/2010/main" val="20521407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990600"/>
          </a:xfrm>
        </p:spPr>
        <p:txBody>
          <a:bodyPr/>
          <a:lstStyle/>
          <a:p>
            <a:r>
              <a:rPr lang="en-US" dirty="0" smtClean="0"/>
              <a:t>Supervised Learning Algorithms</a:t>
            </a:r>
            <a:endParaRPr lang="en-US"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18</a:t>
            </a:fld>
            <a:endParaRPr lang="en-US"/>
          </a:p>
        </p:txBody>
      </p:sp>
      <p:pic>
        <p:nvPicPr>
          <p:cNvPr id="3074" name="Picture 2" descr="Random Forest Algorith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5489" y="2081809"/>
            <a:ext cx="5673022" cy="4210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3147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990600"/>
          </a:xfrm>
        </p:spPr>
        <p:txBody>
          <a:bodyPr/>
          <a:lstStyle/>
          <a:p>
            <a:r>
              <a:rPr lang="en-US" dirty="0" smtClean="0"/>
              <a:t>Supervised Learning Algorithms</a:t>
            </a:r>
            <a:endParaRPr lang="en-US" dirty="0"/>
          </a:p>
        </p:txBody>
      </p:sp>
      <p:sp>
        <p:nvSpPr>
          <p:cNvPr id="3" name="Content Placeholder 2"/>
          <p:cNvSpPr>
            <a:spLocks noGrp="1"/>
          </p:cNvSpPr>
          <p:nvPr>
            <p:ph sz="quarter" idx="1"/>
          </p:nvPr>
        </p:nvSpPr>
        <p:spPr>
          <a:xfrm>
            <a:off x="0" y="1516064"/>
            <a:ext cx="9144000" cy="5341936"/>
          </a:xfrm>
        </p:spPr>
        <p:txBody>
          <a:bodyPr/>
          <a:lstStyle/>
          <a:p>
            <a:r>
              <a:rPr lang="en-US" sz="2400" dirty="0" smtClean="0"/>
              <a:t>3. </a:t>
            </a:r>
            <a:r>
              <a:rPr lang="en-US" sz="2400" dirty="0"/>
              <a:t>The K-Nearest Neighbors (K-NN) </a:t>
            </a:r>
            <a:r>
              <a:rPr lang="en-US" sz="2400" dirty="0" smtClean="0"/>
              <a:t>algorithm</a:t>
            </a:r>
          </a:p>
          <a:p>
            <a:r>
              <a:rPr lang="en-US" sz="2400" dirty="0"/>
              <a:t>https://www.freecodecamp.org/news/k-nearest-neighbors-algorithm-classifiers-and-model-example/</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19</a:t>
            </a:fld>
            <a:endParaRPr lang="en-US"/>
          </a:p>
        </p:txBody>
      </p:sp>
    </p:spTree>
    <p:extLst>
      <p:ext uri="{BB962C8B-B14F-4D97-AF65-F5344CB8AC3E}">
        <p14:creationId xmlns:p14="http://schemas.microsoft.com/office/powerpoint/2010/main" val="3545247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Machine Learning</a:t>
            </a:r>
          </a:p>
        </p:txBody>
      </p:sp>
      <p:sp>
        <p:nvSpPr>
          <p:cNvPr id="3" name="Content Placeholder 2"/>
          <p:cNvSpPr>
            <a:spLocks noGrp="1"/>
          </p:cNvSpPr>
          <p:nvPr>
            <p:ph sz="quarter" idx="1"/>
          </p:nvPr>
        </p:nvSpPr>
        <p:spPr>
          <a:xfrm>
            <a:off x="0" y="1516064"/>
            <a:ext cx="9144000" cy="5341936"/>
          </a:xfrm>
        </p:spPr>
        <p:txBody>
          <a:bodyPr/>
          <a:lstStyle/>
          <a:p>
            <a:r>
              <a:rPr lang="en-US" sz="2400" dirty="0"/>
              <a:t>Introduction to Machine </a:t>
            </a:r>
            <a:r>
              <a:rPr lang="en-US" sz="2400" dirty="0" smtClean="0"/>
              <a:t>Learning</a:t>
            </a:r>
          </a:p>
          <a:p>
            <a:r>
              <a:rPr lang="en-US" sz="2400" dirty="0" smtClean="0"/>
              <a:t>Machine </a:t>
            </a:r>
            <a:r>
              <a:rPr lang="en-US" sz="2400" dirty="0"/>
              <a:t>learning is a field of artificial intelligence (AI) where computers are programmed to learn from data and improve their performance on a specific task without being explicitly programmed to do so. In traditional programming, humans write explicit instructions for a computer to follow. However, in machine learning, instead of coding explicit rules, we feed the computer lots of data and let it figure out the patterns on its own.</a:t>
            </a:r>
          </a:p>
          <a:p>
            <a:r>
              <a:rPr lang="en-US" sz="2400" dirty="0"/>
              <a:t>In simpler terms, machine learning is like teaching a computer to learn from examples. Just like how we learn from experience, machines learn from data. They use algorithms to analyze data, find patterns, and make decisions or predictions based on that analysis.</a:t>
            </a:r>
          </a:p>
          <a:p>
            <a:endParaRPr lang="en-US" sz="22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2</a:t>
            </a:fld>
            <a:endParaRPr lang="en-US"/>
          </a:p>
        </p:txBody>
      </p:sp>
    </p:spTree>
    <p:extLst>
      <p:ext uri="{BB962C8B-B14F-4D97-AF65-F5344CB8AC3E}">
        <p14:creationId xmlns:p14="http://schemas.microsoft.com/office/powerpoint/2010/main" val="38545440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990600"/>
          </a:xfrm>
        </p:spPr>
        <p:txBody>
          <a:bodyPr/>
          <a:lstStyle/>
          <a:p>
            <a:r>
              <a:rPr lang="en-US" dirty="0" smtClean="0"/>
              <a:t>Supervised Learning Algorithms</a:t>
            </a:r>
            <a:endParaRPr lang="en-US" dirty="0"/>
          </a:p>
        </p:txBody>
      </p:sp>
      <p:sp>
        <p:nvSpPr>
          <p:cNvPr id="3" name="Content Placeholder 2"/>
          <p:cNvSpPr>
            <a:spLocks noGrp="1"/>
          </p:cNvSpPr>
          <p:nvPr>
            <p:ph sz="quarter" idx="1"/>
          </p:nvPr>
        </p:nvSpPr>
        <p:spPr>
          <a:xfrm>
            <a:off x="0" y="1516064"/>
            <a:ext cx="9144000" cy="5341936"/>
          </a:xfrm>
        </p:spPr>
        <p:txBody>
          <a:bodyPr/>
          <a:lstStyle/>
          <a:p>
            <a:r>
              <a:rPr lang="en-US" sz="2400" dirty="0"/>
              <a:t>4</a:t>
            </a:r>
            <a:r>
              <a:rPr lang="en-US" sz="2400" dirty="0" smtClean="0"/>
              <a:t>. </a:t>
            </a:r>
            <a:r>
              <a:rPr lang="en-US" sz="2400" b="1" dirty="0"/>
              <a:t>Support Vector Machine Algorithm</a:t>
            </a:r>
          </a:p>
          <a:p>
            <a:r>
              <a:rPr lang="en-US" sz="2400" dirty="0" smtClean="0"/>
              <a:t>https://intellipaat.com/blog/tutorial/machine-learning-tutorial/svm-algorithm-in-python/</a:t>
            </a:r>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20</a:t>
            </a:fld>
            <a:endParaRPr lang="en-US"/>
          </a:p>
        </p:txBody>
      </p:sp>
    </p:spTree>
    <p:extLst>
      <p:ext uri="{BB962C8B-B14F-4D97-AF65-F5344CB8AC3E}">
        <p14:creationId xmlns:p14="http://schemas.microsoft.com/office/powerpoint/2010/main" val="492565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dirty="0"/>
              <a:t>Unsupervised learning is another type of machine learning where the algorithm learns patterns from unlabeled data, meaning the data does not have corresponding output labels. In unsupervised learning, the algorithm tries to find hidden structure or relationships in the input data without explicit guidance.</a:t>
            </a:r>
          </a:p>
          <a:p>
            <a:r>
              <a:rPr lang="en-US" sz="2400" dirty="0"/>
              <a:t>The goal of unsupervised learning is often to discover the underlying structure of the data, such as grouping similar data points together or finding patterns in the data. Unlike supervised learning, where the algorithm learns to predict output labels based on input data, unsupervised learning focuses on understanding the inherent structure of the data itself.</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21</a:t>
            </a:fld>
            <a:endParaRPr lang="en-US"/>
          </a:p>
        </p:txBody>
      </p:sp>
    </p:spTree>
    <p:extLst>
      <p:ext uri="{BB962C8B-B14F-4D97-AF65-F5344CB8AC3E}">
        <p14:creationId xmlns:p14="http://schemas.microsoft.com/office/powerpoint/2010/main" val="32695368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pic>
        <p:nvPicPr>
          <p:cNvPr id="4" name="Content Placeholder 3"/>
          <p:cNvPicPr>
            <a:picLocks noGrp="1" noChangeAspect="1"/>
          </p:cNvPicPr>
          <p:nvPr>
            <p:ph sz="quarter" idx="1"/>
          </p:nvPr>
        </p:nvPicPr>
        <p:blipFill>
          <a:blip r:embed="rId3"/>
          <a:stretch>
            <a:fillRect/>
          </a:stretch>
        </p:blipFill>
        <p:spPr>
          <a:xfrm>
            <a:off x="271463" y="2514600"/>
            <a:ext cx="8621486" cy="3352800"/>
          </a:xfrm>
          <a:prstGeom prst="rect">
            <a:avLst/>
          </a:prstGeom>
        </p:spPr>
      </p:pic>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22</a:t>
            </a:fld>
            <a:endParaRPr lang="en-US"/>
          </a:p>
        </p:txBody>
      </p:sp>
    </p:spTree>
    <p:extLst>
      <p:ext uri="{BB962C8B-B14F-4D97-AF65-F5344CB8AC3E}">
        <p14:creationId xmlns:p14="http://schemas.microsoft.com/office/powerpoint/2010/main" val="8507395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dirty="0"/>
              <a:t>Unsupervised learning algorithms are better suited for more complex processing tasks, such as organizing large datasets into clusters. They are useful for identifying previously undetected patterns in data and can help identify features useful for categorizing data. </a:t>
            </a:r>
          </a:p>
          <a:p>
            <a:r>
              <a:rPr lang="en-US" sz="2400" dirty="0"/>
              <a:t>Imagine that you have a large dataset about weather. An unsupervised learning algorithm will go through the data and identify patterns in the data points. For instance, it might group data by temperature or similar weather patterns. </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23</a:t>
            </a:fld>
            <a:endParaRPr lang="en-US"/>
          </a:p>
        </p:txBody>
      </p:sp>
    </p:spTree>
    <p:extLst>
      <p:ext uri="{BB962C8B-B14F-4D97-AF65-F5344CB8AC3E}">
        <p14:creationId xmlns:p14="http://schemas.microsoft.com/office/powerpoint/2010/main" val="3021310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dirty="0"/>
              <a:t>While the algorithm itself does not understand these patterns based on any previous information you provided, you can then go through the data groupings and attempt to classify them based on your understanding of the dataset. For instance, you might recognize that the different temperature groups represent all four seasons or that the weather patterns are separated into different types of weather, such as rain, sleet, or snow.</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24</a:t>
            </a:fld>
            <a:endParaRPr lang="en-US"/>
          </a:p>
        </p:txBody>
      </p:sp>
      <p:pic>
        <p:nvPicPr>
          <p:cNvPr id="4" name="Picture 3"/>
          <p:cNvPicPr>
            <a:picLocks noChangeAspect="1"/>
          </p:cNvPicPr>
          <p:nvPr/>
        </p:nvPicPr>
        <p:blipFill>
          <a:blip r:embed="rId3"/>
          <a:stretch>
            <a:fillRect/>
          </a:stretch>
        </p:blipFill>
        <p:spPr>
          <a:xfrm>
            <a:off x="649346" y="4180501"/>
            <a:ext cx="7845308" cy="2541880"/>
          </a:xfrm>
          <a:prstGeom prst="rect">
            <a:avLst/>
          </a:prstGeom>
        </p:spPr>
      </p:pic>
    </p:spTree>
    <p:extLst>
      <p:ext uri="{BB962C8B-B14F-4D97-AF65-F5344CB8AC3E}">
        <p14:creationId xmlns:p14="http://schemas.microsoft.com/office/powerpoint/2010/main" val="24922347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dirty="0"/>
              <a:t>Unsupervised learning algorithms are better suited for more complex processing tasks, such as organizing large datasets into clusters. They are useful for identifying previously undetected patterns in data and can help identify features useful for categorizing data. </a:t>
            </a:r>
          </a:p>
          <a:p>
            <a:r>
              <a:rPr lang="en-US" sz="2400" dirty="0"/>
              <a:t>Imagine that you have a large dataset about weather. An unsupervised learning algorithm will go through the data and identify patterns in the data points. For instance, it might group data by temperature or similar weather patterns. </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25</a:t>
            </a:fld>
            <a:endParaRPr lang="en-US"/>
          </a:p>
        </p:txBody>
      </p:sp>
    </p:spTree>
    <p:extLst>
      <p:ext uri="{BB962C8B-B14F-4D97-AF65-F5344CB8AC3E}">
        <p14:creationId xmlns:p14="http://schemas.microsoft.com/office/powerpoint/2010/main" val="27192569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b="1" dirty="0"/>
              <a:t>Types of Unsupervised learning</a:t>
            </a:r>
          </a:p>
          <a:p>
            <a:r>
              <a:rPr lang="en-US" sz="2400" dirty="0"/>
              <a:t>Clustering</a:t>
            </a:r>
          </a:p>
          <a:p>
            <a:r>
              <a:rPr lang="en-US" sz="2400" dirty="0"/>
              <a:t>Clustering is a technique for exploring raw, unlabeled data and breaking it down into groups (or clusters) based on similarities or differences. It is used in a variety of applications, including customer segmentation, fraud detection, and image analysis. Clustering algorithms split data into natural groups by finding similar structures or patterns in uncategorized data. </a:t>
            </a:r>
          </a:p>
          <a:p>
            <a:r>
              <a:rPr lang="en-US" sz="2400" dirty="0"/>
              <a:t>Clustering is one of the most popular unsupervised machine learning approaches. There are several types of unsupervised learning algorithms that are used for clustering, which include exclusive, overlapping, hierarchical, and probabilistic.  </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26</a:t>
            </a:fld>
            <a:endParaRPr lang="en-US"/>
          </a:p>
        </p:txBody>
      </p:sp>
    </p:spTree>
    <p:extLst>
      <p:ext uri="{BB962C8B-B14F-4D97-AF65-F5344CB8AC3E}">
        <p14:creationId xmlns:p14="http://schemas.microsoft.com/office/powerpoint/2010/main" val="41338860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b="1" dirty="0"/>
              <a:t>Types of Unsupervised learning</a:t>
            </a:r>
          </a:p>
          <a:p>
            <a:r>
              <a:rPr lang="en-US" sz="2400" b="1" dirty="0"/>
              <a:t>Exclusive clustering: </a:t>
            </a:r>
            <a:r>
              <a:rPr lang="en-US" sz="2400" dirty="0"/>
              <a:t>Data is grouped in a way where a single data point can only exist in one cluster. This is also referred to as “hard” clustering. A common example of exclusive clustering is the K-means clustering algorithm, which partitions data points into a user-defined number K of clusters. </a:t>
            </a:r>
          </a:p>
          <a:p>
            <a:r>
              <a:rPr lang="en-US" sz="2400" b="1" dirty="0"/>
              <a:t>Overlapping clustering: </a:t>
            </a:r>
            <a:r>
              <a:rPr lang="en-US" sz="2400" dirty="0"/>
              <a:t>Data is grouped in a way where a single data point can exist in two or more clusters with different degrees of membership. This is also referred to as “soft” clustering. </a:t>
            </a:r>
          </a:p>
          <a:p>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27</a:t>
            </a:fld>
            <a:endParaRPr lang="en-US"/>
          </a:p>
        </p:txBody>
      </p:sp>
    </p:spTree>
    <p:extLst>
      <p:ext uri="{BB962C8B-B14F-4D97-AF65-F5344CB8AC3E}">
        <p14:creationId xmlns:p14="http://schemas.microsoft.com/office/powerpoint/2010/main" val="1289701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b="1" dirty="0"/>
              <a:t>Types of Unsupervised learning</a:t>
            </a:r>
          </a:p>
          <a:p>
            <a:r>
              <a:rPr lang="en-US" sz="2400" b="1" dirty="0"/>
              <a:t>K-means</a:t>
            </a:r>
            <a:r>
              <a:rPr lang="en-US" sz="2400" dirty="0"/>
              <a:t> </a:t>
            </a:r>
            <a:r>
              <a:rPr lang="en-US" sz="2400" b="1" dirty="0"/>
              <a:t>clustering </a:t>
            </a:r>
            <a:r>
              <a:rPr lang="en-US" sz="2400" dirty="0"/>
              <a:t>is a common example of an exclusive clustering method where data points are assigned into K groups, where K represents the number of clusters based on the distance from each group’s centroid. The data points closest to a given centroid will be clustered under the same category. A larger K value will be indicative of smaller groupings with more granularity whereas a smaller K value will have larger groupings and less granularity. K-means clustering is commonly used in market segmentation, document clustering, image segmentation, and image compression</a:t>
            </a:r>
            <a:r>
              <a:rPr lang="en-US" sz="2400" dirty="0" smtClean="0"/>
              <a:t>.</a:t>
            </a:r>
          </a:p>
          <a:p>
            <a:r>
              <a:rPr lang="en-US" sz="2400" dirty="0"/>
              <a:t>https://www.pinecone.io/learn/k-means-clustering/</a:t>
            </a:r>
            <a:endParaRPr lang="en-US" sz="2400" dirty="0" smtClean="0"/>
          </a:p>
          <a:p>
            <a:r>
              <a:rPr lang="en-US" sz="2400" dirty="0"/>
              <a:t>https://codinginfinite.com/k-means-clustering-explained-with-numerical-example/</a:t>
            </a:r>
          </a:p>
          <a:p>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28</a:t>
            </a:fld>
            <a:endParaRPr lang="en-US"/>
          </a:p>
        </p:txBody>
      </p:sp>
    </p:spTree>
    <p:extLst>
      <p:ext uri="{BB962C8B-B14F-4D97-AF65-F5344CB8AC3E}">
        <p14:creationId xmlns:p14="http://schemas.microsoft.com/office/powerpoint/2010/main" val="883405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b="1" dirty="0"/>
              <a:t>Types of Unsupervised learning</a:t>
            </a:r>
          </a:p>
          <a:p>
            <a:r>
              <a:rPr lang="en-US" sz="2400" b="1" dirty="0"/>
              <a:t>Hierarchical clustering: </a:t>
            </a:r>
            <a:r>
              <a:rPr lang="en-US" sz="2400" dirty="0"/>
              <a:t>Data is divided into distinct clusters based on similarities, which are then repeatedly merged and organized based on their hierarchical relationships. There are two main types of hierarchical clustering: agglomerative and divisive clustering. This method is also referred to as HAC—hierarchical cluster analysis. </a:t>
            </a:r>
            <a:endParaRPr lang="en-US" sz="2400" dirty="0" smtClean="0"/>
          </a:p>
          <a:p>
            <a:r>
              <a:rPr lang="en-US" sz="2400" b="1" dirty="0"/>
              <a:t>Probabilistic clustering: </a:t>
            </a:r>
            <a:r>
              <a:rPr lang="en-US" sz="2400" dirty="0"/>
              <a:t>Data is grouped into clusters based on the probability of each data point belonging to each cluster. This approach differs from the other methods, which group data points based on their similarities to others in a cluster. </a:t>
            </a:r>
          </a:p>
          <a:p>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29</a:t>
            </a:fld>
            <a:endParaRPr lang="en-US"/>
          </a:p>
        </p:txBody>
      </p:sp>
    </p:spTree>
    <p:extLst>
      <p:ext uri="{BB962C8B-B14F-4D97-AF65-F5344CB8AC3E}">
        <p14:creationId xmlns:p14="http://schemas.microsoft.com/office/powerpoint/2010/main" val="67242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Machine Learning</a:t>
            </a:r>
          </a:p>
        </p:txBody>
      </p:sp>
      <p:sp>
        <p:nvSpPr>
          <p:cNvPr id="3" name="Content Placeholder 2"/>
          <p:cNvSpPr>
            <a:spLocks noGrp="1"/>
          </p:cNvSpPr>
          <p:nvPr>
            <p:ph sz="quarter" idx="1"/>
          </p:nvPr>
        </p:nvSpPr>
        <p:spPr>
          <a:xfrm>
            <a:off x="0" y="1516064"/>
            <a:ext cx="9144000" cy="5341936"/>
          </a:xfrm>
        </p:spPr>
        <p:txBody>
          <a:bodyPr/>
          <a:lstStyle/>
          <a:p>
            <a:r>
              <a:rPr lang="en-US" sz="2400" dirty="0"/>
              <a:t>Machine learning can be classified into 3 types of algorithms.</a:t>
            </a:r>
          </a:p>
          <a:p>
            <a:r>
              <a:rPr lang="en-US" sz="2400" dirty="0"/>
              <a:t>Supervised Learning </a:t>
            </a:r>
            <a:endParaRPr lang="en-US" sz="2400" dirty="0" smtClean="0"/>
          </a:p>
          <a:p>
            <a:r>
              <a:rPr lang="en-US" sz="2400" dirty="0" smtClean="0"/>
              <a:t>Unsupervised Learning</a:t>
            </a:r>
            <a:endParaRPr lang="en-US" sz="2400" dirty="0"/>
          </a:p>
          <a:p>
            <a:r>
              <a:rPr lang="en-US" sz="2400" dirty="0"/>
              <a:t>Reinforcement </a:t>
            </a:r>
            <a:r>
              <a:rPr lang="en-US" sz="2400" dirty="0" smtClean="0"/>
              <a:t>Learning</a:t>
            </a:r>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3</a:t>
            </a:fld>
            <a:endParaRPr lang="en-US"/>
          </a:p>
        </p:txBody>
      </p:sp>
    </p:spTree>
    <p:extLst>
      <p:ext uri="{BB962C8B-B14F-4D97-AF65-F5344CB8AC3E}">
        <p14:creationId xmlns:p14="http://schemas.microsoft.com/office/powerpoint/2010/main" val="10785325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b="1" dirty="0"/>
              <a:t>Types of Unsupervised learning</a:t>
            </a:r>
          </a:p>
          <a:p>
            <a:r>
              <a:rPr lang="en-US" sz="2400" dirty="0"/>
              <a:t>Agglomerative clustering is considered a “bottoms-up approach.” Its data points are isolated as separate groupings initially, and then they are merged together iteratively on the basis of similarity until one cluster has been achieved. Four different methods are commonly used to measure similarity:</a:t>
            </a:r>
          </a:p>
          <a:p>
            <a:r>
              <a:rPr lang="en-US" sz="2400" b="1" dirty="0"/>
              <a:t>Ward’s linkage:</a:t>
            </a:r>
            <a:r>
              <a:rPr lang="en-US" sz="2400" dirty="0"/>
              <a:t> This method states that the distance between two clusters is defined by the increase in the sum of squared after the clusters are merged.</a:t>
            </a:r>
          </a:p>
          <a:p>
            <a:r>
              <a:rPr lang="en-US" sz="2400" b="1" dirty="0"/>
              <a:t>Average linkage:</a:t>
            </a:r>
            <a:r>
              <a:rPr lang="en-US" sz="2400" dirty="0"/>
              <a:t> This method is defined by the mean distance between two points in each cluster</a:t>
            </a:r>
            <a:r>
              <a:rPr lang="en-US" sz="2400" dirty="0" smtClean="0"/>
              <a:t>.</a:t>
            </a:r>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30</a:t>
            </a:fld>
            <a:endParaRPr lang="en-US"/>
          </a:p>
        </p:txBody>
      </p:sp>
    </p:spTree>
    <p:extLst>
      <p:ext uri="{BB962C8B-B14F-4D97-AF65-F5344CB8AC3E}">
        <p14:creationId xmlns:p14="http://schemas.microsoft.com/office/powerpoint/2010/main" val="6076658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b="1" dirty="0"/>
              <a:t>Types of Unsupervised learning</a:t>
            </a:r>
          </a:p>
          <a:p>
            <a:r>
              <a:rPr lang="en-US" sz="2400" b="1" dirty="0"/>
              <a:t>Complete (or maximum) linkage:</a:t>
            </a:r>
            <a:r>
              <a:rPr lang="en-US" sz="2400" dirty="0"/>
              <a:t> This method is defined by the maximum distance between two points in each cluster.</a:t>
            </a:r>
          </a:p>
          <a:p>
            <a:r>
              <a:rPr lang="en-US" sz="2400" b="1" dirty="0"/>
              <a:t>Single (or minimum) linkage: </a:t>
            </a:r>
            <a:r>
              <a:rPr lang="en-US" sz="2400" dirty="0"/>
              <a:t>This method is defined by the minimum distance between two points in each cluster.</a:t>
            </a:r>
          </a:p>
          <a:p>
            <a:r>
              <a:rPr lang="en-US" sz="2400" dirty="0"/>
              <a:t>Euclidean distance is the most common metric used to calculate these distances; however, other metrics, such as Manhattan distance, are also cited in clustering literature.</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31</a:t>
            </a:fld>
            <a:endParaRPr lang="en-US"/>
          </a:p>
        </p:txBody>
      </p:sp>
    </p:spTree>
    <p:extLst>
      <p:ext uri="{BB962C8B-B14F-4D97-AF65-F5344CB8AC3E}">
        <p14:creationId xmlns:p14="http://schemas.microsoft.com/office/powerpoint/2010/main" val="42881012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b="1" dirty="0"/>
              <a:t>Types of Unsupervised learning</a:t>
            </a:r>
          </a:p>
          <a:p>
            <a:r>
              <a:rPr lang="en-US" sz="2400" dirty="0"/>
              <a:t>Divisive clustering can be defined as the opposite of agglomerative clustering; instead it takes a “top-down” approach. In this case, a single data cluster is divided based on the differences between data points. Divisive clustering is not commonly used, but it is still worth noting in the context of hierarchical clustering. These clustering processes are usually visualized using a </a:t>
            </a:r>
            <a:r>
              <a:rPr lang="en-US" sz="2400" dirty="0" err="1"/>
              <a:t>dendrogram</a:t>
            </a:r>
            <a:r>
              <a:rPr lang="en-US" sz="2400" dirty="0"/>
              <a:t>, a tree-like diagram that documents the merging or splitting of data points at each iteration.</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32</a:t>
            </a:fld>
            <a:endParaRPr lang="en-US"/>
          </a:p>
        </p:txBody>
      </p:sp>
      <p:pic>
        <p:nvPicPr>
          <p:cNvPr id="2050" name="Picture 2" descr="Hierarchical cluste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4737279"/>
            <a:ext cx="4098925" cy="199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0649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b="1" dirty="0"/>
              <a:t>Types of Unsupervised </a:t>
            </a:r>
            <a:r>
              <a:rPr lang="en-US" sz="2400" b="1" dirty="0" smtClean="0"/>
              <a:t>learning</a:t>
            </a:r>
            <a:endParaRPr lang="en-US" sz="2400" b="1"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33</a:t>
            </a:fld>
            <a:endParaRPr lang="en-US"/>
          </a:p>
        </p:txBody>
      </p:sp>
      <p:pic>
        <p:nvPicPr>
          <p:cNvPr id="2050" name="Picture 2" descr="Hierarchical cluste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09800"/>
            <a:ext cx="8673134" cy="4214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0757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b="1" dirty="0"/>
              <a:t>Types of Unsupervised learning</a:t>
            </a:r>
          </a:p>
          <a:p>
            <a:r>
              <a:rPr lang="en-US" sz="2300" dirty="0"/>
              <a:t>Association</a:t>
            </a:r>
          </a:p>
          <a:p>
            <a:r>
              <a:rPr lang="en-US" sz="2300" dirty="0"/>
              <a:t>Association rule mining is a rule-based approach to reveal interesting relationships between data points in large datasets. Unsupervised learning algorithms search for frequent if-then associations—also called rules—to discover correlations and co-occurrences within the data and the different connections between data objects. </a:t>
            </a:r>
          </a:p>
          <a:p>
            <a:r>
              <a:rPr lang="en-US" sz="2300" dirty="0"/>
              <a:t>It is most commonly used to analyze retail baskets or transactional datasets to represent how often certain items are purchased together. These algorithms uncover customer purchasing patterns and previously hidden relationships between products that help inform recommendation engines or other cross-selling opportunities. You might be most familiar with these rules from the “Frequently bought together” and “People who bought this item also bought” sections on your favorite online retail shop. </a:t>
            </a:r>
          </a:p>
          <a:p>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34</a:t>
            </a:fld>
            <a:endParaRPr lang="en-US"/>
          </a:p>
        </p:txBody>
      </p:sp>
    </p:spTree>
    <p:extLst>
      <p:ext uri="{BB962C8B-B14F-4D97-AF65-F5344CB8AC3E}">
        <p14:creationId xmlns:p14="http://schemas.microsoft.com/office/powerpoint/2010/main" val="15149321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b="1" dirty="0"/>
              <a:t>Types of Unsupervised learning</a:t>
            </a:r>
          </a:p>
          <a:p>
            <a:r>
              <a:rPr lang="en-US" sz="2400" dirty="0"/>
              <a:t>Association rules are also often used to organize medical datasets for clinical diagnoses. Using unsupervised machine learning and association rules can help doctors identify the probability of a specific diagnosis by comparing relationships between symptoms from past patient cases. </a:t>
            </a:r>
          </a:p>
          <a:p>
            <a:r>
              <a:rPr lang="en-US" sz="2400" dirty="0"/>
              <a:t>Typically, </a:t>
            </a:r>
            <a:r>
              <a:rPr lang="en-US" sz="2400" dirty="0" err="1"/>
              <a:t>Apriori</a:t>
            </a:r>
            <a:r>
              <a:rPr lang="en-US" sz="2400" dirty="0"/>
              <a:t> algorithms are the most widely used for association rule learning to identify related collections of items or sets of items. However, other types are used, such as </a:t>
            </a:r>
            <a:r>
              <a:rPr lang="en-US" sz="2400" dirty="0" err="1"/>
              <a:t>Eclat</a:t>
            </a:r>
            <a:r>
              <a:rPr lang="en-US" sz="2400" dirty="0"/>
              <a:t> and FP-growth algorithms.</a:t>
            </a:r>
          </a:p>
          <a:p>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35</a:t>
            </a:fld>
            <a:endParaRPr lang="en-US"/>
          </a:p>
        </p:txBody>
      </p:sp>
    </p:spTree>
    <p:extLst>
      <p:ext uri="{BB962C8B-B14F-4D97-AF65-F5344CB8AC3E}">
        <p14:creationId xmlns:p14="http://schemas.microsoft.com/office/powerpoint/2010/main" val="20584377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36</a:t>
            </a:fld>
            <a:endParaRPr lang="en-US"/>
          </a:p>
        </p:txBody>
      </p:sp>
      <p:pic>
        <p:nvPicPr>
          <p:cNvPr id="4" name="Picture 3"/>
          <p:cNvPicPr>
            <a:picLocks noChangeAspect="1"/>
          </p:cNvPicPr>
          <p:nvPr/>
        </p:nvPicPr>
        <p:blipFill>
          <a:blip r:embed="rId3"/>
          <a:stretch>
            <a:fillRect/>
          </a:stretch>
        </p:blipFill>
        <p:spPr>
          <a:xfrm>
            <a:off x="914400" y="1653807"/>
            <a:ext cx="7382597" cy="4887741"/>
          </a:xfrm>
          <a:prstGeom prst="rect">
            <a:avLst/>
          </a:prstGeom>
        </p:spPr>
      </p:pic>
    </p:spTree>
    <p:extLst>
      <p:ext uri="{BB962C8B-B14F-4D97-AF65-F5344CB8AC3E}">
        <p14:creationId xmlns:p14="http://schemas.microsoft.com/office/powerpoint/2010/main" val="29948889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37</a:t>
            </a:fld>
            <a:endParaRPr lang="en-US"/>
          </a:p>
        </p:txBody>
      </p:sp>
      <p:pic>
        <p:nvPicPr>
          <p:cNvPr id="3" name="Picture 2"/>
          <p:cNvPicPr>
            <a:picLocks noChangeAspect="1"/>
          </p:cNvPicPr>
          <p:nvPr/>
        </p:nvPicPr>
        <p:blipFill>
          <a:blip r:embed="rId3"/>
          <a:stretch>
            <a:fillRect/>
          </a:stretch>
        </p:blipFill>
        <p:spPr>
          <a:xfrm>
            <a:off x="103074" y="1981200"/>
            <a:ext cx="9040926" cy="3805599"/>
          </a:xfrm>
          <a:prstGeom prst="rect">
            <a:avLst/>
          </a:prstGeom>
        </p:spPr>
      </p:pic>
    </p:spTree>
    <p:extLst>
      <p:ext uri="{BB962C8B-B14F-4D97-AF65-F5344CB8AC3E}">
        <p14:creationId xmlns:p14="http://schemas.microsoft.com/office/powerpoint/2010/main" val="27236972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38</a:t>
            </a:fld>
            <a:endParaRPr lang="en-US"/>
          </a:p>
        </p:txBody>
      </p:sp>
      <p:pic>
        <p:nvPicPr>
          <p:cNvPr id="4" name="Picture 3"/>
          <p:cNvPicPr>
            <a:picLocks noChangeAspect="1"/>
          </p:cNvPicPr>
          <p:nvPr/>
        </p:nvPicPr>
        <p:blipFill rotWithShape="1">
          <a:blip r:embed="rId3"/>
          <a:srcRect l="3630" r="20375"/>
          <a:stretch/>
        </p:blipFill>
        <p:spPr>
          <a:xfrm>
            <a:off x="914400" y="1752600"/>
            <a:ext cx="7195724" cy="4543697"/>
          </a:xfrm>
          <a:prstGeom prst="rect">
            <a:avLst/>
          </a:prstGeom>
        </p:spPr>
      </p:pic>
    </p:spTree>
    <p:extLst>
      <p:ext uri="{BB962C8B-B14F-4D97-AF65-F5344CB8AC3E}">
        <p14:creationId xmlns:p14="http://schemas.microsoft.com/office/powerpoint/2010/main" val="4259425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39</a:t>
            </a:fld>
            <a:endParaRPr lang="en-US"/>
          </a:p>
        </p:txBody>
      </p:sp>
      <p:pic>
        <p:nvPicPr>
          <p:cNvPr id="3" name="Picture 2"/>
          <p:cNvPicPr>
            <a:picLocks noChangeAspect="1"/>
          </p:cNvPicPr>
          <p:nvPr/>
        </p:nvPicPr>
        <p:blipFill>
          <a:blip r:embed="rId3"/>
          <a:stretch>
            <a:fillRect/>
          </a:stretch>
        </p:blipFill>
        <p:spPr>
          <a:xfrm>
            <a:off x="509451" y="1752600"/>
            <a:ext cx="8587646" cy="4829304"/>
          </a:xfrm>
          <a:prstGeom prst="rect">
            <a:avLst/>
          </a:prstGeom>
        </p:spPr>
      </p:pic>
    </p:spTree>
    <p:extLst>
      <p:ext uri="{BB962C8B-B14F-4D97-AF65-F5344CB8AC3E}">
        <p14:creationId xmlns:p14="http://schemas.microsoft.com/office/powerpoint/2010/main" val="27650060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Machine Learning</a:t>
            </a:r>
          </a:p>
        </p:txBody>
      </p:sp>
      <p:pic>
        <p:nvPicPr>
          <p:cNvPr id="4" name="Content Placeholder 3"/>
          <p:cNvPicPr>
            <a:picLocks noGrp="1" noChangeAspect="1"/>
          </p:cNvPicPr>
          <p:nvPr>
            <p:ph sz="quarter" idx="1"/>
          </p:nvPr>
        </p:nvPicPr>
        <p:blipFill>
          <a:blip r:embed="rId3"/>
          <a:stretch>
            <a:fillRect/>
          </a:stretch>
        </p:blipFill>
        <p:spPr>
          <a:xfrm>
            <a:off x="1050895" y="1625336"/>
            <a:ext cx="7102505" cy="5080264"/>
          </a:xfrm>
          <a:prstGeom prst="rect">
            <a:avLst/>
          </a:prstGeom>
        </p:spPr>
      </p:pic>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4</a:t>
            </a:fld>
            <a:endParaRPr lang="en-US"/>
          </a:p>
        </p:txBody>
      </p:sp>
    </p:spTree>
    <p:extLst>
      <p:ext uri="{BB962C8B-B14F-4D97-AF65-F5344CB8AC3E}">
        <p14:creationId xmlns:p14="http://schemas.microsoft.com/office/powerpoint/2010/main" val="26694514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40</a:t>
            </a:fld>
            <a:endParaRPr lang="en-US"/>
          </a:p>
        </p:txBody>
      </p:sp>
      <p:pic>
        <p:nvPicPr>
          <p:cNvPr id="4" name="Picture 3"/>
          <p:cNvPicPr>
            <a:picLocks noChangeAspect="1"/>
          </p:cNvPicPr>
          <p:nvPr/>
        </p:nvPicPr>
        <p:blipFill>
          <a:blip r:embed="rId3"/>
          <a:stretch>
            <a:fillRect/>
          </a:stretch>
        </p:blipFill>
        <p:spPr>
          <a:xfrm>
            <a:off x="152400" y="1752600"/>
            <a:ext cx="8856819" cy="5017950"/>
          </a:xfrm>
          <a:prstGeom prst="rect">
            <a:avLst/>
          </a:prstGeom>
        </p:spPr>
      </p:pic>
    </p:spTree>
    <p:extLst>
      <p:ext uri="{BB962C8B-B14F-4D97-AF65-F5344CB8AC3E}">
        <p14:creationId xmlns:p14="http://schemas.microsoft.com/office/powerpoint/2010/main" val="24630929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41</a:t>
            </a:fld>
            <a:endParaRPr lang="en-US"/>
          </a:p>
        </p:txBody>
      </p:sp>
      <p:pic>
        <p:nvPicPr>
          <p:cNvPr id="3" name="Picture 2"/>
          <p:cNvPicPr>
            <a:picLocks noChangeAspect="1"/>
          </p:cNvPicPr>
          <p:nvPr/>
        </p:nvPicPr>
        <p:blipFill>
          <a:blip r:embed="rId3"/>
          <a:stretch>
            <a:fillRect/>
          </a:stretch>
        </p:blipFill>
        <p:spPr>
          <a:xfrm>
            <a:off x="162339" y="2057400"/>
            <a:ext cx="8981661" cy="4381942"/>
          </a:xfrm>
          <a:prstGeom prst="rect">
            <a:avLst/>
          </a:prstGeom>
        </p:spPr>
      </p:pic>
    </p:spTree>
    <p:extLst>
      <p:ext uri="{BB962C8B-B14F-4D97-AF65-F5344CB8AC3E}">
        <p14:creationId xmlns:p14="http://schemas.microsoft.com/office/powerpoint/2010/main" val="2893938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42</a:t>
            </a:fld>
            <a:endParaRPr lang="en-US"/>
          </a:p>
        </p:txBody>
      </p:sp>
      <p:pic>
        <p:nvPicPr>
          <p:cNvPr id="4" name="Picture 3"/>
          <p:cNvPicPr>
            <a:picLocks noChangeAspect="1"/>
          </p:cNvPicPr>
          <p:nvPr/>
        </p:nvPicPr>
        <p:blipFill>
          <a:blip r:embed="rId3"/>
          <a:stretch>
            <a:fillRect/>
          </a:stretch>
        </p:blipFill>
        <p:spPr>
          <a:xfrm>
            <a:off x="231866" y="1752600"/>
            <a:ext cx="8686274" cy="4562910"/>
          </a:xfrm>
          <a:prstGeom prst="rect">
            <a:avLst/>
          </a:prstGeom>
        </p:spPr>
      </p:pic>
    </p:spTree>
    <p:extLst>
      <p:ext uri="{BB962C8B-B14F-4D97-AF65-F5344CB8AC3E}">
        <p14:creationId xmlns:p14="http://schemas.microsoft.com/office/powerpoint/2010/main" val="9484277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43</a:t>
            </a:fld>
            <a:endParaRPr lang="en-US"/>
          </a:p>
        </p:txBody>
      </p:sp>
      <p:pic>
        <p:nvPicPr>
          <p:cNvPr id="6" name="Picture 5"/>
          <p:cNvPicPr>
            <a:picLocks noChangeAspect="1"/>
          </p:cNvPicPr>
          <p:nvPr/>
        </p:nvPicPr>
        <p:blipFill>
          <a:blip r:embed="rId3"/>
          <a:stretch>
            <a:fillRect/>
          </a:stretch>
        </p:blipFill>
        <p:spPr>
          <a:xfrm>
            <a:off x="76200" y="1600199"/>
            <a:ext cx="8947392" cy="5138607"/>
          </a:xfrm>
          <a:prstGeom prst="rect">
            <a:avLst/>
          </a:prstGeom>
        </p:spPr>
      </p:pic>
    </p:spTree>
    <p:extLst>
      <p:ext uri="{BB962C8B-B14F-4D97-AF65-F5344CB8AC3E}">
        <p14:creationId xmlns:p14="http://schemas.microsoft.com/office/powerpoint/2010/main" val="8258592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44</a:t>
            </a:fld>
            <a:endParaRPr lang="en-US"/>
          </a:p>
        </p:txBody>
      </p:sp>
      <p:pic>
        <p:nvPicPr>
          <p:cNvPr id="4" name="Picture 3"/>
          <p:cNvPicPr>
            <a:picLocks noChangeAspect="1"/>
          </p:cNvPicPr>
          <p:nvPr/>
        </p:nvPicPr>
        <p:blipFill>
          <a:blip r:embed="rId3"/>
          <a:stretch>
            <a:fillRect/>
          </a:stretch>
        </p:blipFill>
        <p:spPr>
          <a:xfrm>
            <a:off x="152400" y="1676400"/>
            <a:ext cx="8844911" cy="4944187"/>
          </a:xfrm>
          <a:prstGeom prst="rect">
            <a:avLst/>
          </a:prstGeom>
        </p:spPr>
      </p:pic>
    </p:spTree>
    <p:extLst>
      <p:ext uri="{BB962C8B-B14F-4D97-AF65-F5344CB8AC3E}">
        <p14:creationId xmlns:p14="http://schemas.microsoft.com/office/powerpoint/2010/main" val="14337737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b="1" dirty="0"/>
              <a:t>Types of Unsupervised learning</a:t>
            </a:r>
          </a:p>
          <a:p>
            <a:r>
              <a:rPr lang="en-US" sz="2400" smtClean="0"/>
              <a:t>Dimensionality reduction</a:t>
            </a:r>
          </a:p>
          <a:p>
            <a:r>
              <a:rPr lang="en-US" sz="2400" smtClean="0"/>
              <a:t>Dimensionality reduction is an unsupervised learning technique that reduces the number of features, or dimensions, in a dataset. More data is generally better for machine learning, but it can also make it more challenging to visualize the data.</a:t>
            </a:r>
          </a:p>
          <a:p>
            <a:r>
              <a:rPr lang="en-US" sz="2400" smtClean="0"/>
              <a:t>Dimensionality reduction extracts important features from the dataset, reducing the number of irrelevant or random features present. This method uses principle component analysis (PCA) and singular value decomposition (SVD) algorithms to reduce the number of data inputs without compromising the integrity of the properties in the original data.</a:t>
            </a:r>
          </a:p>
          <a:p>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45</a:t>
            </a:fld>
            <a:endParaRPr lang="en-US"/>
          </a:p>
        </p:txBody>
      </p:sp>
    </p:spTree>
    <p:extLst>
      <p:ext uri="{BB962C8B-B14F-4D97-AF65-F5344CB8AC3E}">
        <p14:creationId xmlns:p14="http://schemas.microsoft.com/office/powerpoint/2010/main" val="36456199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dirty="0" smtClean="0"/>
              <a:t>Real-world </a:t>
            </a:r>
            <a:r>
              <a:rPr lang="en-US" sz="2400" dirty="0"/>
              <a:t>unsupervised learning examples</a:t>
            </a:r>
          </a:p>
          <a:p>
            <a:r>
              <a:rPr lang="en-US" sz="2400" b="1" dirty="0"/>
              <a:t>Anomaly detection: </a:t>
            </a:r>
            <a:r>
              <a:rPr lang="en-US" sz="2400" dirty="0"/>
              <a:t>Unsupervised clustering can process large datasets and discover data points that are atypical in a dataset. </a:t>
            </a:r>
          </a:p>
          <a:p>
            <a:r>
              <a:rPr lang="en-US" sz="2400" b="1" dirty="0"/>
              <a:t>Recommendation engines: </a:t>
            </a:r>
            <a:r>
              <a:rPr lang="en-US" sz="2400" dirty="0"/>
              <a:t>Using association rules, unsupervised machine learning can help explore transactional data to discover patterns or trends that can be used to drive personalized recommendations for online retailers. </a:t>
            </a:r>
          </a:p>
          <a:p>
            <a:r>
              <a:rPr lang="en-US" sz="2400" b="1" dirty="0"/>
              <a:t>Customer segmentation: </a:t>
            </a:r>
            <a:r>
              <a:rPr lang="en-US" sz="2400" dirty="0"/>
              <a:t>Unsupervised learning is also commonly used to generate buyer persona profiles by clustering customers’ common traits or purchasing behaviors. These profiles can then be used to guide marketing and other business strategies. </a:t>
            </a:r>
            <a:br>
              <a:rPr lang="en-US" sz="2400" dirty="0"/>
            </a:br>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46</a:t>
            </a:fld>
            <a:endParaRPr lang="en-US"/>
          </a:p>
        </p:txBody>
      </p:sp>
    </p:spTree>
    <p:extLst>
      <p:ext uri="{BB962C8B-B14F-4D97-AF65-F5344CB8AC3E}">
        <p14:creationId xmlns:p14="http://schemas.microsoft.com/office/powerpoint/2010/main" val="37327314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dirty="0" smtClean="0"/>
              <a:t>Real-world </a:t>
            </a:r>
            <a:r>
              <a:rPr lang="en-US" sz="2400" dirty="0"/>
              <a:t>unsupervised learning examples</a:t>
            </a:r>
          </a:p>
          <a:p>
            <a:r>
              <a:rPr lang="en-US" sz="2300" b="1" dirty="0"/>
              <a:t>Fraud detection: </a:t>
            </a:r>
            <a:r>
              <a:rPr lang="en-US" sz="2300" dirty="0"/>
              <a:t>Unsupervised learning is useful for anomaly detection, revealing unusual data points in datasets. These insights can help uncover events or behaviors that deviate from normal patterns in the data, revealing fraudulent transactions or unusual behavior like bot activity. </a:t>
            </a:r>
          </a:p>
          <a:p>
            <a:r>
              <a:rPr lang="en-US" sz="2300" b="1" dirty="0"/>
              <a:t>Natural language processing (NLP)</a:t>
            </a:r>
            <a:r>
              <a:rPr lang="en-US" sz="2300" dirty="0"/>
              <a:t>: Unsupervised learning is commonly used for various NLP applications, such as categorizing articles in news sections, text translation and classification, or speech recognition in conversational interfaces. </a:t>
            </a:r>
          </a:p>
          <a:p>
            <a:r>
              <a:rPr lang="en-US" sz="2300" b="1" dirty="0"/>
              <a:t>Genetic research: </a:t>
            </a:r>
            <a:r>
              <a:rPr lang="en-US" sz="2300" dirty="0"/>
              <a:t>Genetic clustering is another common unsupervised learning example. Hierarchical clustering algorithms are often used to analyze DNA patterns and reveal evolutionary relationships.</a:t>
            </a:r>
            <a:r>
              <a:rPr lang="en-US" sz="2400" dirty="0"/>
              <a:t> </a:t>
            </a:r>
            <a:br>
              <a:rPr lang="en-US" sz="2400" dirty="0"/>
            </a:br>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47</a:t>
            </a:fld>
            <a:endParaRPr lang="en-US"/>
          </a:p>
        </p:txBody>
      </p:sp>
    </p:spTree>
    <p:extLst>
      <p:ext uri="{BB962C8B-B14F-4D97-AF65-F5344CB8AC3E}">
        <p14:creationId xmlns:p14="http://schemas.microsoft.com/office/powerpoint/2010/main" val="14903618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dirty="0"/>
              <a:t>Challenges of unsupervised </a:t>
            </a:r>
            <a:r>
              <a:rPr lang="en-US" sz="2400" dirty="0" smtClean="0"/>
              <a:t>learning:</a:t>
            </a:r>
          </a:p>
          <a:p>
            <a:r>
              <a:rPr lang="en-US" sz="2400" dirty="0"/>
              <a:t>While unsupervised learning has many benefits, some challenges can occur when it allows machine learning models to execute without any human intervention. Some of these challenges can include:</a:t>
            </a:r>
          </a:p>
          <a:p>
            <a:r>
              <a:rPr lang="en-US" sz="2400" dirty="0"/>
              <a:t>Computational complexity due to a high volume of training data</a:t>
            </a:r>
          </a:p>
          <a:p>
            <a:r>
              <a:rPr lang="en-US" sz="2400" dirty="0"/>
              <a:t>Longer training times</a:t>
            </a:r>
          </a:p>
          <a:p>
            <a:r>
              <a:rPr lang="en-US" sz="2400" dirty="0"/>
              <a:t>Higher risk of inaccurate results</a:t>
            </a:r>
          </a:p>
          <a:p>
            <a:r>
              <a:rPr lang="en-US" sz="2400" dirty="0"/>
              <a:t>Human intervention to validate output variables</a:t>
            </a:r>
          </a:p>
          <a:p>
            <a:r>
              <a:rPr lang="en-US" sz="2400" dirty="0"/>
              <a:t>Lack of transparency into the basis on which data was </a:t>
            </a:r>
            <a:r>
              <a:rPr lang="en-US" sz="2400" dirty="0" smtClean="0"/>
              <a:t>clustered</a:t>
            </a:r>
          </a:p>
          <a:p>
            <a:pPr marL="0" indent="0">
              <a:buNone/>
            </a:pPr>
            <a:r>
              <a:rPr lang="en-US" sz="2400" dirty="0"/>
              <a:t/>
            </a:r>
            <a:br>
              <a:rPr lang="en-US" sz="2400" dirty="0"/>
            </a:br>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48</a:t>
            </a:fld>
            <a:endParaRPr lang="en-US"/>
          </a:p>
        </p:txBody>
      </p:sp>
    </p:spTree>
    <p:extLst>
      <p:ext uri="{BB962C8B-B14F-4D97-AF65-F5344CB8AC3E}">
        <p14:creationId xmlns:p14="http://schemas.microsoft.com/office/powerpoint/2010/main" val="14364718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dirty="0"/>
              <a:t>Issues in Machine </a:t>
            </a:r>
            <a:r>
              <a:rPr lang="en-US" sz="2400" dirty="0" smtClean="0"/>
              <a:t>learning:</a:t>
            </a:r>
          </a:p>
          <a:p>
            <a:r>
              <a:rPr lang="en-US" sz="2400" b="1" dirty="0"/>
              <a:t>Data Quality and Quantity</a:t>
            </a:r>
            <a:r>
              <a:rPr lang="en-US" sz="2400" dirty="0"/>
              <a:t>: The performance of machine learning models heavily depends on the quality and quantity of the data used for training. Issues such as missing data, noisy data, biased data, and unrepresentative samples can significantly impact the performance and generalization ability of models.</a:t>
            </a:r>
          </a:p>
          <a:p>
            <a:r>
              <a:rPr lang="en-US" sz="2400" b="1" dirty="0" err="1"/>
              <a:t>Overfitting</a:t>
            </a:r>
            <a:r>
              <a:rPr lang="en-US" sz="2400" b="1" dirty="0"/>
              <a:t> and </a:t>
            </a:r>
            <a:r>
              <a:rPr lang="en-US" sz="2400" b="1" dirty="0" err="1"/>
              <a:t>Underfitting</a:t>
            </a:r>
            <a:r>
              <a:rPr lang="en-US" sz="2400" dirty="0"/>
              <a:t>: </a:t>
            </a:r>
            <a:r>
              <a:rPr lang="en-US" sz="2400" dirty="0" err="1"/>
              <a:t>Overfitting</a:t>
            </a:r>
            <a:r>
              <a:rPr lang="en-US" sz="2400" dirty="0"/>
              <a:t> occurs when a model learns to memorize the training data instead of generalizing from it, while </a:t>
            </a:r>
            <a:r>
              <a:rPr lang="en-US" sz="2400" dirty="0" err="1"/>
              <a:t>underfitting</a:t>
            </a:r>
            <a:r>
              <a:rPr lang="en-US" sz="2400" dirty="0"/>
              <a:t> occurs when a model is too simplistic to capture the underlying patterns in the data. Balancing between the two is crucial for developing models that perform well on unseen data</a:t>
            </a:r>
            <a:r>
              <a:rPr lang="en-US" sz="2400" dirty="0" smtClean="0"/>
              <a:t>.</a:t>
            </a:r>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49</a:t>
            </a:fld>
            <a:endParaRPr lang="en-US"/>
          </a:p>
        </p:txBody>
      </p:sp>
    </p:spTree>
    <p:extLst>
      <p:ext uri="{BB962C8B-B14F-4D97-AF65-F5344CB8AC3E}">
        <p14:creationId xmlns:p14="http://schemas.microsoft.com/office/powerpoint/2010/main" val="10813125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dirty="0"/>
              <a:t>Supervised learning is a type of machine learning where the algorithm learns a mapping from input data to output labels based on examples provided in a dataset. In supervised learning, the algorithm is trained on a labeled dataset, meaning each input data point is associated with a corresponding output label. The goal of supervised learning is to learn a mapping or relationship between input data and output labels so that the algorithm can make accurate predictions or decisions when given new, unseen data.</a:t>
            </a:r>
          </a:p>
          <a:p>
            <a:r>
              <a:rPr lang="en-US" sz="2400" dirty="0"/>
              <a:t>There are two main types of supervised learning tasks:</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5</a:t>
            </a:fld>
            <a:endParaRPr lang="en-US"/>
          </a:p>
        </p:txBody>
      </p:sp>
    </p:spTree>
    <p:extLst>
      <p:ext uri="{BB962C8B-B14F-4D97-AF65-F5344CB8AC3E}">
        <p14:creationId xmlns:p14="http://schemas.microsoft.com/office/powerpoint/2010/main" val="351892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dirty="0"/>
              <a:t>Issues in Machine </a:t>
            </a:r>
            <a:r>
              <a:rPr lang="en-US" sz="2400" dirty="0" smtClean="0"/>
              <a:t>learning:</a:t>
            </a:r>
          </a:p>
          <a:p>
            <a:r>
              <a:rPr lang="en-US" sz="2400" b="1" dirty="0"/>
              <a:t>Interpretability and </a:t>
            </a:r>
            <a:r>
              <a:rPr lang="en-US" sz="2400" b="1" dirty="0" err="1"/>
              <a:t>Explainability</a:t>
            </a:r>
            <a:r>
              <a:rPr lang="en-US" sz="2400" dirty="0"/>
              <a:t>: Many machine learning models, especially deep learning models, are often considered "black boxes" because they lack interpretability and </a:t>
            </a:r>
            <a:r>
              <a:rPr lang="en-US" sz="2400" dirty="0" err="1"/>
              <a:t>explainability</a:t>
            </a:r>
            <a:r>
              <a:rPr lang="en-US" sz="2400" dirty="0"/>
              <a:t>. Understanding how and why a model makes certain predictions is crucial, especially in sensitive domains like healthcare and finance.</a:t>
            </a:r>
          </a:p>
          <a:p>
            <a:r>
              <a:rPr lang="en-US" sz="2400" b="1" dirty="0"/>
              <a:t>Bias and Fairness</a:t>
            </a:r>
            <a:r>
              <a:rPr lang="en-US" sz="2400" dirty="0"/>
              <a:t>: Machine learning models can inherit biases present in the data, leading to unfair or discriminatory outcomes, especially towards certain demographic groups. Addressing biases and ensuring fairness in machine learning algorithms is essential for ethical and equitable deployment</a:t>
            </a:r>
            <a:r>
              <a:rPr lang="en-US" sz="2400" dirty="0" smtClean="0"/>
              <a:t>.</a:t>
            </a:r>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50</a:t>
            </a:fld>
            <a:endParaRPr lang="en-US"/>
          </a:p>
        </p:txBody>
      </p:sp>
    </p:spTree>
    <p:extLst>
      <p:ext uri="{BB962C8B-B14F-4D97-AF65-F5344CB8AC3E}">
        <p14:creationId xmlns:p14="http://schemas.microsoft.com/office/powerpoint/2010/main" val="7728303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dirty="0"/>
              <a:t>Issues in Machine </a:t>
            </a:r>
            <a:r>
              <a:rPr lang="en-US" sz="2400" dirty="0" smtClean="0"/>
              <a:t>learning:</a:t>
            </a:r>
          </a:p>
          <a:p>
            <a:r>
              <a:rPr lang="en-US" sz="2200" b="1" dirty="0"/>
              <a:t>Scalability and Efficiency</a:t>
            </a:r>
            <a:r>
              <a:rPr lang="en-US" sz="2200" dirty="0"/>
              <a:t>: As datasets and model complexities increase, scalability and efficiency become significant concerns. Developing algorithms that can handle large-scale datasets and run efficiently on various hardware platforms is crucial for practical deployment in real-world applications.</a:t>
            </a:r>
          </a:p>
          <a:p>
            <a:r>
              <a:rPr lang="en-US" sz="2200" b="1" dirty="0"/>
              <a:t>Generalization to Unseen Data</a:t>
            </a:r>
            <a:r>
              <a:rPr lang="en-US" sz="2200" dirty="0"/>
              <a:t>: Machine learning models should generalize well to unseen data to be useful in real-world scenarios. Ensuring that models can perform well on data distributions different from the training distribution is a challenging problem, especially in domains where data is constantly evolving.</a:t>
            </a:r>
          </a:p>
          <a:p>
            <a:r>
              <a:rPr lang="en-US" sz="2200" b="1" dirty="0"/>
              <a:t>Security and Privacy</a:t>
            </a:r>
            <a:r>
              <a:rPr lang="en-US" sz="2200" dirty="0"/>
              <a:t>: Machine learning models are vulnerable to various security threats, such as adversarial attacks, data poisoning, and model stealing. Moreover, the use of sensitive data in training models raises privacy concerns, necessitating techniques for privacy-preserving machine learning</a:t>
            </a:r>
            <a:r>
              <a:rPr lang="en-US" sz="2200" dirty="0" smtClean="0"/>
              <a:t>.</a:t>
            </a:r>
            <a:r>
              <a:rPr lang="en-US" sz="2400" dirty="0"/>
              <a:t/>
            </a:r>
            <a:br>
              <a:rPr lang="en-US" sz="2400" dirty="0"/>
            </a:br>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51</a:t>
            </a:fld>
            <a:endParaRPr lang="en-US"/>
          </a:p>
        </p:txBody>
      </p:sp>
    </p:spTree>
    <p:extLst>
      <p:ext uri="{BB962C8B-B14F-4D97-AF65-F5344CB8AC3E}">
        <p14:creationId xmlns:p14="http://schemas.microsoft.com/office/powerpoint/2010/main" val="3012949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dirty="0"/>
              <a:t>Issues in Machine </a:t>
            </a:r>
            <a:r>
              <a:rPr lang="en-US" sz="2400" dirty="0" smtClean="0"/>
              <a:t>learning:</a:t>
            </a:r>
          </a:p>
          <a:p>
            <a:r>
              <a:rPr lang="en-US" sz="2200" b="1" dirty="0"/>
              <a:t>Reproducibility and </a:t>
            </a:r>
            <a:r>
              <a:rPr lang="en-US" sz="2200" b="1" dirty="0" err="1"/>
              <a:t>Replicability</a:t>
            </a:r>
            <a:r>
              <a:rPr lang="en-US" sz="2200" dirty="0"/>
              <a:t>: Reproducing and replicating results reported in machine learning research can be challenging due to factors like differences in data, code, and </a:t>
            </a:r>
            <a:r>
              <a:rPr lang="en-US" sz="2200" dirty="0" err="1"/>
              <a:t>hyperparameters</a:t>
            </a:r>
            <a:r>
              <a:rPr lang="en-US" sz="2200" dirty="0"/>
              <a:t>. Ensuring reproducibility and </a:t>
            </a:r>
            <a:r>
              <a:rPr lang="en-US" sz="2200" dirty="0" err="1"/>
              <a:t>replicability</a:t>
            </a:r>
            <a:r>
              <a:rPr lang="en-US" sz="2200" dirty="0"/>
              <a:t> is essential for building trust in machine learning research.</a:t>
            </a:r>
          </a:p>
          <a:p>
            <a:r>
              <a:rPr lang="en-US" sz="2200" b="1" dirty="0"/>
              <a:t>Domain Adaptation and Transfer Learning</a:t>
            </a:r>
            <a:r>
              <a:rPr lang="en-US" sz="2200" dirty="0"/>
              <a:t>: Deploying machine learning models in new domains or tasks where labeled data is scarce can be difficult. Techniques like domain adaptation and transfer learning aim to transfer knowledge from a source domain with ample labeled data to a target domain with limited labeled data.</a:t>
            </a:r>
          </a:p>
          <a:p>
            <a:r>
              <a:rPr lang="en-US" sz="2200" b="1" dirty="0"/>
              <a:t>Ethical and Social Implications</a:t>
            </a:r>
            <a:r>
              <a:rPr lang="en-US" sz="2200" dirty="0"/>
              <a:t>: Machine learning systems can have profound ethical and social implications, such as exacerbating existing inequalities, infringing on privacy rights, and influencing decision-making processes. Addressing these ethical and social implications requires interdisciplinary collaboration and thoughtful consideration</a:t>
            </a:r>
            <a:r>
              <a:rPr lang="en-US" sz="2200" dirty="0" smtClean="0"/>
              <a:t>.</a:t>
            </a:r>
            <a:r>
              <a:rPr lang="en-US" sz="2400" dirty="0"/>
              <a:t/>
            </a:r>
            <a:br>
              <a:rPr lang="en-US" sz="2400" dirty="0"/>
            </a:br>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52</a:t>
            </a:fld>
            <a:endParaRPr lang="en-US"/>
          </a:p>
        </p:txBody>
      </p:sp>
    </p:spTree>
    <p:extLst>
      <p:ext uri="{BB962C8B-B14F-4D97-AF65-F5344CB8AC3E}">
        <p14:creationId xmlns:p14="http://schemas.microsoft.com/office/powerpoint/2010/main" val="33671863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dirty="0"/>
              <a:t>Application of Machine </a:t>
            </a:r>
            <a:r>
              <a:rPr lang="en-US" sz="2400" dirty="0" smtClean="0"/>
              <a:t>Learning:</a:t>
            </a:r>
          </a:p>
          <a:p>
            <a:r>
              <a:rPr lang="en-US" sz="2200" b="1" dirty="0"/>
              <a:t>Healthcare</a:t>
            </a:r>
            <a:r>
              <a:rPr lang="en-US" sz="2200" dirty="0"/>
              <a:t>: Machine learning is used for medical image analysis, diagnosis prediction, personalized treatment recommendation, drug discovery, and genomic data analysis. It helps in early detection of diseases, identifying patterns in patient data, and improving healthcare outcomes.</a:t>
            </a:r>
          </a:p>
          <a:p>
            <a:r>
              <a:rPr lang="en-US" sz="2200" b="1" dirty="0"/>
              <a:t>Finance</a:t>
            </a:r>
            <a:r>
              <a:rPr lang="en-US" sz="2200" dirty="0"/>
              <a:t>: In finance, machine learning is applied for fraud detection, credit scoring, algorithmic trading, risk management, customer segmentation, and personalized financial advice. It helps financial institutions make data-driven decisions, optimize portfolios, and mitigate risks.</a:t>
            </a:r>
          </a:p>
          <a:p>
            <a:r>
              <a:rPr lang="en-US" sz="2200" b="1" dirty="0"/>
              <a:t>E-commerce and Retail</a:t>
            </a:r>
            <a:r>
              <a:rPr lang="en-US" sz="2200" dirty="0"/>
              <a:t>: Machine learning powers recommendation systems, demand forecasting, customer segmentation, pricing optimization, supply chain optimization, and sentiment analysis in e-commerce and retail. It enhances user experience, increases sales, and improves operational efficiency.</a:t>
            </a:r>
          </a:p>
          <a:p>
            <a:r>
              <a:rPr lang="en-US" sz="2400" dirty="0"/>
              <a:t/>
            </a:r>
            <a:br>
              <a:rPr lang="en-US" sz="2400" dirty="0"/>
            </a:br>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53</a:t>
            </a:fld>
            <a:endParaRPr lang="en-US"/>
          </a:p>
        </p:txBody>
      </p:sp>
    </p:spTree>
    <p:extLst>
      <p:ext uri="{BB962C8B-B14F-4D97-AF65-F5344CB8AC3E}">
        <p14:creationId xmlns:p14="http://schemas.microsoft.com/office/powerpoint/2010/main" val="41343124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dirty="0"/>
              <a:t>Application of Machine </a:t>
            </a:r>
            <a:r>
              <a:rPr lang="en-US" sz="2400" dirty="0" smtClean="0"/>
              <a:t>Learning:</a:t>
            </a:r>
          </a:p>
          <a:p>
            <a:r>
              <a:rPr lang="en-US" sz="2200" b="1" dirty="0"/>
              <a:t>Natural Language Processing (NLP)</a:t>
            </a:r>
            <a:r>
              <a:rPr lang="en-US" sz="2200" dirty="0"/>
              <a:t>: NLP applications include sentiment analysis, text summarization, machine translation, </a:t>
            </a:r>
            <a:r>
              <a:rPr lang="en-US" sz="2200" dirty="0" err="1"/>
              <a:t>chatbots</a:t>
            </a:r>
            <a:r>
              <a:rPr lang="en-US" sz="2200" dirty="0"/>
              <a:t>, question answering systems, and information extraction. NLP enables machines to understand, interpret, and generate human language, facilitating communication and interaction between humans and computers.</a:t>
            </a:r>
          </a:p>
          <a:p>
            <a:r>
              <a:rPr lang="en-US" sz="2200" b="1" dirty="0"/>
              <a:t>Autonomous Vehicles</a:t>
            </a:r>
            <a:r>
              <a:rPr lang="en-US" sz="2200" dirty="0"/>
              <a:t>: Machine learning algorithms enable autonomous vehicles to perceive the environment, make decisions, and navigate safely. It involves tasks such as object detection, lane detection, path planning, and real-time decision-making based on sensor data from cameras, </a:t>
            </a:r>
            <a:r>
              <a:rPr lang="en-US" sz="2200" dirty="0" err="1"/>
              <a:t>LiDAR</a:t>
            </a:r>
            <a:r>
              <a:rPr lang="en-US" sz="2200" dirty="0"/>
              <a:t>, and radar.</a:t>
            </a:r>
          </a:p>
          <a:p>
            <a:r>
              <a:rPr lang="en-US" sz="2200" b="1" dirty="0"/>
              <a:t>Manufacturing and Industry 4.0</a:t>
            </a:r>
            <a:r>
              <a:rPr lang="en-US" sz="2200" dirty="0"/>
              <a:t>: Machine learning is used for predictive maintenance, quality control, process optimization, supply chain management, and robotics in manufacturing and Industry 4.0. It helps reduce downtime, improve product quality, and optimize production processes</a:t>
            </a:r>
            <a:r>
              <a:rPr lang="en-US" sz="2200" dirty="0" smtClean="0"/>
              <a:t>.</a:t>
            </a:r>
            <a:r>
              <a:rPr lang="en-US" sz="2400" dirty="0"/>
              <a:t/>
            </a:r>
            <a:br>
              <a:rPr lang="en-US" sz="2400" dirty="0"/>
            </a:br>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54</a:t>
            </a:fld>
            <a:endParaRPr lang="en-US"/>
          </a:p>
        </p:txBody>
      </p:sp>
    </p:spTree>
    <p:extLst>
      <p:ext uri="{BB962C8B-B14F-4D97-AF65-F5344CB8AC3E}">
        <p14:creationId xmlns:p14="http://schemas.microsoft.com/office/powerpoint/2010/main" val="32525911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dirty="0"/>
              <a:t>Application of Machine </a:t>
            </a:r>
            <a:r>
              <a:rPr lang="en-US" sz="2400" dirty="0" smtClean="0"/>
              <a:t>Learning:</a:t>
            </a:r>
          </a:p>
          <a:p>
            <a:r>
              <a:rPr lang="en-US" sz="2200" b="1" dirty="0" err="1"/>
              <a:t>Cybersecurity</a:t>
            </a:r>
            <a:r>
              <a:rPr lang="en-US" sz="2200" dirty="0"/>
              <a:t>: Machine learning techniques are employed for anomaly detection, intrusion detection, malware classification, and threat intelligence in </a:t>
            </a:r>
            <a:r>
              <a:rPr lang="en-US" sz="2200" dirty="0" err="1"/>
              <a:t>cybersecurity</a:t>
            </a:r>
            <a:r>
              <a:rPr lang="en-US" sz="2200" dirty="0"/>
              <a:t>. It helps detect and mitigate security threats in real-time by analyzing vast amounts of network and system data.</a:t>
            </a:r>
          </a:p>
          <a:p>
            <a:r>
              <a:rPr lang="en-US" sz="2200" b="1" dirty="0"/>
              <a:t>Environmental Monitoring</a:t>
            </a:r>
            <a:r>
              <a:rPr lang="en-US" sz="2200" dirty="0"/>
              <a:t>: Machine learning is used for environmental monitoring, including climate modeling, pollution detection, biodiversity assessment, and disaster prediction. It helps analyze complex environmental data and support decision-making for sustainable resource management and conservation efforts.</a:t>
            </a:r>
          </a:p>
          <a:p>
            <a:r>
              <a:rPr lang="en-US" sz="2200" b="1" dirty="0"/>
              <a:t>Marketing and Advertising</a:t>
            </a:r>
            <a:r>
              <a:rPr lang="en-US" sz="2200" dirty="0"/>
              <a:t>: Machine learning enables targeted advertising, customer segmentation, campaign optimization, churn prediction, and personalized marketing strategies. It helps businesses better understand consumer behavior, improve marketing ROI, and enhance customer engagement</a:t>
            </a:r>
            <a:r>
              <a:rPr lang="en-US" sz="2200" dirty="0" smtClean="0"/>
              <a:t>.</a:t>
            </a:r>
            <a:r>
              <a:rPr lang="en-US" sz="2400" dirty="0"/>
              <a:t/>
            </a:r>
            <a:br>
              <a:rPr lang="en-US" sz="2400" dirty="0"/>
            </a:br>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55</a:t>
            </a:fld>
            <a:endParaRPr lang="en-US"/>
          </a:p>
        </p:txBody>
      </p:sp>
    </p:spTree>
    <p:extLst>
      <p:ext uri="{BB962C8B-B14F-4D97-AF65-F5344CB8AC3E}">
        <p14:creationId xmlns:p14="http://schemas.microsoft.com/office/powerpoint/2010/main" val="17904039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dirty="0"/>
              <a:t>Application of Machine </a:t>
            </a:r>
            <a:r>
              <a:rPr lang="en-US" sz="2400" dirty="0" smtClean="0"/>
              <a:t>Learning:</a:t>
            </a:r>
          </a:p>
          <a:p>
            <a:r>
              <a:rPr lang="en-US" sz="2400" b="1" dirty="0"/>
              <a:t>Education</a:t>
            </a:r>
            <a:r>
              <a:rPr lang="en-US" sz="2400" dirty="0"/>
              <a:t>: Machine learning is applied in educational technologies for adaptive learning, intelligent tutoring systems, learning analytics, and automated grading. It personalizes learning experiences, provides feedback to students and educators, and supports data-driven decision-making in education.</a:t>
            </a:r>
            <a:br>
              <a:rPr lang="en-US" sz="2400" dirty="0"/>
            </a:br>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56</a:t>
            </a:fld>
            <a:endParaRPr lang="en-US"/>
          </a:p>
        </p:txBody>
      </p:sp>
    </p:spTree>
    <p:extLst>
      <p:ext uri="{BB962C8B-B14F-4D97-AF65-F5344CB8AC3E}">
        <p14:creationId xmlns:p14="http://schemas.microsoft.com/office/powerpoint/2010/main" val="25439237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dirty="0"/>
              <a:t>Steps in developing a Machine Learning </a:t>
            </a:r>
            <a:r>
              <a:rPr lang="en-US" sz="2400" dirty="0" smtClean="0"/>
              <a:t>Application:</a:t>
            </a:r>
          </a:p>
          <a:p>
            <a:r>
              <a:rPr lang="en-US" sz="2000" b="1" dirty="0"/>
              <a:t>Problem Definition</a:t>
            </a:r>
            <a:r>
              <a:rPr lang="en-US" sz="2000" dirty="0"/>
              <a:t>:</a:t>
            </a:r>
          </a:p>
          <a:p>
            <a:pPr lvl="1"/>
            <a:r>
              <a:rPr lang="en-US" sz="2000" dirty="0"/>
              <a:t>Define the problem you want to solve and determine if it's suitable for a machine learning approach.</a:t>
            </a:r>
          </a:p>
          <a:p>
            <a:pPr lvl="1"/>
            <a:r>
              <a:rPr lang="en-US" sz="2000" dirty="0"/>
              <a:t>Clearly specify the goals and objectives of the project.</a:t>
            </a:r>
          </a:p>
          <a:p>
            <a:pPr lvl="1"/>
            <a:r>
              <a:rPr lang="en-US" sz="2000" dirty="0"/>
              <a:t>Define the success metrics to measure the performance of the machine learning model.</a:t>
            </a:r>
          </a:p>
          <a:p>
            <a:r>
              <a:rPr lang="en-US" sz="2000" b="1" dirty="0"/>
              <a:t>Data Collection and Preparation</a:t>
            </a:r>
            <a:r>
              <a:rPr lang="en-US" sz="2000" dirty="0"/>
              <a:t>:</a:t>
            </a:r>
          </a:p>
          <a:p>
            <a:pPr lvl="1"/>
            <a:r>
              <a:rPr lang="en-US" sz="2000" dirty="0"/>
              <a:t>Identify relevant data sources that contain information necessary for solving the problem.</a:t>
            </a:r>
          </a:p>
          <a:p>
            <a:pPr lvl="1"/>
            <a:r>
              <a:rPr lang="en-US" sz="2000" dirty="0"/>
              <a:t>Collect and gather the data, ensuring it's of sufficient quantity and quality.</a:t>
            </a:r>
          </a:p>
          <a:p>
            <a:pPr lvl="1"/>
            <a:r>
              <a:rPr lang="en-US" sz="2000" dirty="0"/>
              <a:t>Preprocess the data by cleaning, transforming, and formatting it for analysis.</a:t>
            </a:r>
          </a:p>
          <a:p>
            <a:pPr lvl="1"/>
            <a:r>
              <a:rPr lang="en-US" sz="2000" dirty="0"/>
              <a:t>Split the data into training, validation, and test sets for model development and evaluation</a:t>
            </a:r>
            <a:r>
              <a:rPr lang="en-US" sz="2000" dirty="0" smtClean="0"/>
              <a:t>.</a:t>
            </a:r>
            <a:r>
              <a:rPr lang="en-US" sz="2400" dirty="0"/>
              <a:t/>
            </a:r>
            <a:br>
              <a:rPr lang="en-US" sz="2400" dirty="0"/>
            </a:br>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57</a:t>
            </a:fld>
            <a:endParaRPr lang="en-US"/>
          </a:p>
        </p:txBody>
      </p:sp>
    </p:spTree>
    <p:extLst>
      <p:ext uri="{BB962C8B-B14F-4D97-AF65-F5344CB8AC3E}">
        <p14:creationId xmlns:p14="http://schemas.microsoft.com/office/powerpoint/2010/main" val="8242572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dirty="0"/>
              <a:t>Steps in developing a Machine Learning </a:t>
            </a:r>
            <a:r>
              <a:rPr lang="en-US" sz="2400" dirty="0" smtClean="0"/>
              <a:t>Application:</a:t>
            </a:r>
          </a:p>
          <a:p>
            <a:r>
              <a:rPr lang="en-US" sz="2000" b="1" dirty="0"/>
              <a:t>Exploratory Data Analysis (EDA)</a:t>
            </a:r>
            <a:r>
              <a:rPr lang="en-US" sz="2000" dirty="0"/>
              <a:t>:</a:t>
            </a:r>
          </a:p>
          <a:p>
            <a:pPr lvl="1"/>
            <a:r>
              <a:rPr lang="en-US" sz="2000" dirty="0"/>
              <a:t>Perform exploratory data analysis to gain insights into the data.</a:t>
            </a:r>
          </a:p>
          <a:p>
            <a:pPr lvl="1"/>
            <a:r>
              <a:rPr lang="en-US" sz="2000" dirty="0"/>
              <a:t>Visualize the data using plots, histograms, and summary statistics to understand its distribution, correlations, and patterns.</a:t>
            </a:r>
          </a:p>
          <a:p>
            <a:pPr lvl="1"/>
            <a:r>
              <a:rPr lang="en-US" sz="2000" dirty="0"/>
              <a:t>Identify potential outliers, missing values, and anomalies that may affect the performance of the model.</a:t>
            </a:r>
          </a:p>
          <a:p>
            <a:r>
              <a:rPr lang="en-US" sz="2000" b="1" dirty="0"/>
              <a:t>Feature Engineering</a:t>
            </a:r>
            <a:r>
              <a:rPr lang="en-US" sz="2000" dirty="0"/>
              <a:t>:</a:t>
            </a:r>
          </a:p>
          <a:p>
            <a:pPr lvl="1"/>
            <a:r>
              <a:rPr lang="en-US" sz="2000" dirty="0"/>
              <a:t>Select relevant features or variables that are predictive of the target variable.</a:t>
            </a:r>
          </a:p>
          <a:p>
            <a:pPr lvl="1"/>
            <a:r>
              <a:rPr lang="en-US" sz="2000" dirty="0"/>
              <a:t>Create new features through transformations, scaling, encoding categorical variables, and feature extraction.</a:t>
            </a:r>
          </a:p>
          <a:p>
            <a:pPr lvl="1"/>
            <a:r>
              <a:rPr lang="en-US" sz="2000" dirty="0"/>
              <a:t>Apply dimensionality reduction techniques if necessary to reduce the complexity of the feature space</a:t>
            </a:r>
            <a:r>
              <a:rPr lang="en-US" sz="2000" dirty="0" smtClean="0"/>
              <a:t>.</a:t>
            </a:r>
            <a:r>
              <a:rPr lang="en-US" sz="2400" dirty="0"/>
              <a:t/>
            </a:r>
            <a:br>
              <a:rPr lang="en-US" sz="2400" dirty="0"/>
            </a:br>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58</a:t>
            </a:fld>
            <a:endParaRPr lang="en-US"/>
          </a:p>
        </p:txBody>
      </p:sp>
    </p:spTree>
    <p:extLst>
      <p:ext uri="{BB962C8B-B14F-4D97-AF65-F5344CB8AC3E}">
        <p14:creationId xmlns:p14="http://schemas.microsoft.com/office/powerpoint/2010/main" val="31795293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dirty="0"/>
              <a:t>Steps in developing a Machine Learning </a:t>
            </a:r>
            <a:r>
              <a:rPr lang="en-US" sz="2400" dirty="0" smtClean="0"/>
              <a:t>Application:</a:t>
            </a:r>
          </a:p>
          <a:p>
            <a:r>
              <a:rPr lang="en-US" sz="2000" b="1" dirty="0"/>
              <a:t>Model Selection and Training</a:t>
            </a:r>
            <a:r>
              <a:rPr lang="en-US" sz="2000" dirty="0"/>
              <a:t>:</a:t>
            </a:r>
          </a:p>
          <a:p>
            <a:pPr lvl="1"/>
            <a:r>
              <a:rPr lang="en-US" sz="2000" dirty="0"/>
              <a:t>Choose appropriate machine learning algorithms based on the problem type, data characteristics, and performance requirements.</a:t>
            </a:r>
          </a:p>
          <a:p>
            <a:pPr lvl="1"/>
            <a:r>
              <a:rPr lang="en-US" sz="2000" dirty="0"/>
              <a:t>Train multiple models using the training data and evaluate their performance using the validation set.</a:t>
            </a:r>
          </a:p>
          <a:p>
            <a:pPr lvl="1"/>
            <a:r>
              <a:rPr lang="en-US" sz="2000" dirty="0"/>
              <a:t>Tune </a:t>
            </a:r>
            <a:r>
              <a:rPr lang="en-US" sz="2000" dirty="0" err="1"/>
              <a:t>hyperparameters</a:t>
            </a:r>
            <a:r>
              <a:rPr lang="en-US" sz="2000" dirty="0"/>
              <a:t> and optimize model performance using techniques like cross-validation and grid search.</a:t>
            </a:r>
          </a:p>
          <a:p>
            <a:r>
              <a:rPr lang="en-US" sz="2000" b="1" dirty="0"/>
              <a:t>Model Evaluation</a:t>
            </a:r>
            <a:r>
              <a:rPr lang="en-US" sz="2000" dirty="0"/>
              <a:t>:</a:t>
            </a:r>
          </a:p>
          <a:p>
            <a:pPr lvl="1"/>
            <a:r>
              <a:rPr lang="en-US" sz="2000" dirty="0"/>
              <a:t>Evaluate the trained models using the test dataset to assess their generalization performance.</a:t>
            </a:r>
          </a:p>
          <a:p>
            <a:pPr lvl="1"/>
            <a:r>
              <a:rPr lang="en-US" sz="2000" dirty="0"/>
              <a:t>Measure performance metrics such as accuracy, precision, recall, F1-score, ROC AUC, or others depending on the problem.</a:t>
            </a:r>
          </a:p>
          <a:p>
            <a:pPr lvl="1"/>
            <a:r>
              <a:rPr lang="en-US" sz="2000" dirty="0"/>
              <a:t>Perform error analysis to understand model shortcomings and areas for improvement</a:t>
            </a:r>
            <a:r>
              <a:rPr lang="en-US" sz="2000" dirty="0" smtClean="0"/>
              <a:t>.</a:t>
            </a:r>
            <a:r>
              <a:rPr lang="en-US" sz="2400" dirty="0"/>
              <a:t/>
            </a:r>
            <a:br>
              <a:rPr lang="en-US" sz="2400" dirty="0"/>
            </a:br>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59</a:t>
            </a:fld>
            <a:endParaRPr lang="en-US"/>
          </a:p>
        </p:txBody>
      </p:sp>
    </p:spTree>
    <p:extLst>
      <p:ext uri="{BB962C8B-B14F-4D97-AF65-F5344CB8AC3E}">
        <p14:creationId xmlns:p14="http://schemas.microsoft.com/office/powerpoint/2010/main" val="2224516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b="1" dirty="0"/>
              <a:t>Regression</a:t>
            </a:r>
            <a:r>
              <a:rPr lang="en-US" sz="2400" dirty="0"/>
              <a:t>: In regression tasks, the output variable is continuous. The goal is to predict a continuous value. For example, predicting house prices based on features like size, number of bedrooms, location, etc.</a:t>
            </a:r>
          </a:p>
          <a:p>
            <a:r>
              <a:rPr lang="en-US" sz="2400" b="1" dirty="0"/>
              <a:t>Classification</a:t>
            </a:r>
            <a:r>
              <a:rPr lang="en-US" sz="2400" dirty="0"/>
              <a:t>: In classification tasks, the output variable is categorical. The goal is to classify input data into one of several predefined categories or classes. For example, classifying emails as spam or non-spam based on their content, or recognizing handwritten digits as one of the digits from 0 to 9.</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6</a:t>
            </a:fld>
            <a:endParaRPr lang="en-US"/>
          </a:p>
        </p:txBody>
      </p:sp>
    </p:spTree>
    <p:extLst>
      <p:ext uri="{BB962C8B-B14F-4D97-AF65-F5344CB8AC3E}">
        <p14:creationId xmlns:p14="http://schemas.microsoft.com/office/powerpoint/2010/main" val="21086313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dirty="0"/>
              <a:t>Steps in developing a Machine Learning </a:t>
            </a:r>
            <a:r>
              <a:rPr lang="en-US" sz="2400" dirty="0" smtClean="0"/>
              <a:t>Application:</a:t>
            </a:r>
          </a:p>
          <a:p>
            <a:r>
              <a:rPr lang="en-US" sz="2000" b="1" dirty="0"/>
              <a:t>Model Deployment</a:t>
            </a:r>
            <a:r>
              <a:rPr lang="en-US" sz="2000" dirty="0"/>
              <a:t>:</a:t>
            </a:r>
          </a:p>
          <a:p>
            <a:pPr lvl="1"/>
            <a:r>
              <a:rPr lang="en-US" sz="2000" dirty="0"/>
              <a:t>Deploy the trained model into production or integrate it into the target application.</a:t>
            </a:r>
          </a:p>
          <a:p>
            <a:pPr lvl="1"/>
            <a:r>
              <a:rPr lang="en-US" sz="2000" dirty="0"/>
              <a:t>Choose an appropriate deployment environment, such as on-premises servers, cloud platforms, or edge devices.</a:t>
            </a:r>
          </a:p>
          <a:p>
            <a:pPr lvl="1"/>
            <a:r>
              <a:rPr lang="en-US" sz="2000" dirty="0"/>
              <a:t>Implement monitoring and logging mechanisms to track model performance and behavior in real-time.</a:t>
            </a:r>
          </a:p>
          <a:p>
            <a:pPr lvl="1"/>
            <a:r>
              <a:rPr lang="en-US" sz="2000" dirty="0"/>
              <a:t>Continuously update and retrain the model with new data to maintain its effectiveness over time</a:t>
            </a:r>
            <a:r>
              <a:rPr lang="en-US" sz="2000" dirty="0" smtClean="0"/>
              <a:t>.</a:t>
            </a:r>
            <a:r>
              <a:rPr lang="en-US" sz="2400" dirty="0"/>
              <a:t/>
            </a:r>
            <a:br>
              <a:rPr lang="en-US" sz="2400" dirty="0"/>
            </a:br>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60</a:t>
            </a:fld>
            <a:endParaRPr lang="en-US"/>
          </a:p>
        </p:txBody>
      </p:sp>
    </p:spTree>
    <p:extLst>
      <p:ext uri="{BB962C8B-B14F-4D97-AF65-F5344CB8AC3E}">
        <p14:creationId xmlns:p14="http://schemas.microsoft.com/office/powerpoint/2010/main" val="12420131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a:t>
            </a:r>
            <a:r>
              <a:rPr lang="en-US" dirty="0"/>
              <a:t>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dirty="0"/>
              <a:t>Steps in developing a Machine Learning </a:t>
            </a:r>
            <a:r>
              <a:rPr lang="en-US" sz="2400" dirty="0" smtClean="0"/>
              <a:t>Application:</a:t>
            </a:r>
          </a:p>
          <a:p>
            <a:r>
              <a:rPr lang="en-US" sz="2000" b="1" dirty="0"/>
              <a:t>Maintenance and Iteration</a:t>
            </a:r>
            <a:r>
              <a:rPr lang="en-US" sz="2000" dirty="0"/>
              <a:t>:</a:t>
            </a:r>
          </a:p>
          <a:p>
            <a:pPr lvl="1"/>
            <a:r>
              <a:rPr lang="en-US" sz="2000" dirty="0"/>
              <a:t>Monitor the deployed model's performance and collect feedback from users.</a:t>
            </a:r>
          </a:p>
          <a:p>
            <a:pPr lvl="1"/>
            <a:r>
              <a:rPr lang="en-US" sz="2000" dirty="0"/>
              <a:t>Fine-tune and update the model periodically to adapt to changes in the data distribution or user requirements.</a:t>
            </a:r>
          </a:p>
          <a:p>
            <a:pPr lvl="1"/>
            <a:r>
              <a:rPr lang="en-US" sz="2000"/>
              <a:t>Iterate on the development process based on lessons learned and new insights gained from the deployed application.</a:t>
            </a:r>
            <a:r>
              <a:rPr lang="en-US" sz="2400" dirty="0"/>
              <a:t/>
            </a:r>
            <a:br>
              <a:rPr lang="en-US" sz="2400" dirty="0"/>
            </a:br>
            <a:endParaRPr lang="en-US" sz="2400" dirty="0"/>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61</a:t>
            </a:fld>
            <a:endParaRPr lang="en-US"/>
          </a:p>
        </p:txBody>
      </p:sp>
    </p:spTree>
    <p:extLst>
      <p:ext uri="{BB962C8B-B14F-4D97-AF65-F5344CB8AC3E}">
        <p14:creationId xmlns:p14="http://schemas.microsoft.com/office/powerpoint/2010/main" val="17008737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Algorithm</a:t>
            </a:r>
          </a:p>
        </p:txBody>
      </p:sp>
      <p:pic>
        <p:nvPicPr>
          <p:cNvPr id="4" name="Content Placeholder 3"/>
          <p:cNvPicPr>
            <a:picLocks noGrp="1" noChangeAspect="1"/>
          </p:cNvPicPr>
          <p:nvPr>
            <p:ph sz="quarter" idx="1"/>
          </p:nvPr>
        </p:nvPicPr>
        <p:blipFill>
          <a:blip r:embed="rId3"/>
          <a:stretch>
            <a:fillRect/>
          </a:stretch>
        </p:blipFill>
        <p:spPr>
          <a:xfrm>
            <a:off x="762000" y="1851667"/>
            <a:ext cx="7543800" cy="4624024"/>
          </a:xfrm>
          <a:prstGeom prst="rect">
            <a:avLst/>
          </a:prstGeom>
        </p:spPr>
      </p:pic>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7</a:t>
            </a:fld>
            <a:endParaRPr lang="en-US"/>
          </a:p>
        </p:txBody>
      </p:sp>
    </p:spTree>
    <p:extLst>
      <p:ext uri="{BB962C8B-B14F-4D97-AF65-F5344CB8AC3E}">
        <p14:creationId xmlns:p14="http://schemas.microsoft.com/office/powerpoint/2010/main" val="10596158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990600"/>
          </a:xfrm>
        </p:spPr>
        <p:txBody>
          <a:bodyPr/>
          <a:lstStyle/>
          <a:p>
            <a:r>
              <a:rPr lang="en-US" dirty="0"/>
              <a:t>Reinforcement Learning Algorithm</a:t>
            </a:r>
          </a:p>
        </p:txBody>
      </p:sp>
      <p:sp>
        <p:nvSpPr>
          <p:cNvPr id="3" name="Content Placeholder 2"/>
          <p:cNvSpPr>
            <a:spLocks noGrp="1"/>
          </p:cNvSpPr>
          <p:nvPr>
            <p:ph sz="quarter" idx="1"/>
          </p:nvPr>
        </p:nvSpPr>
        <p:spPr>
          <a:xfrm>
            <a:off x="0" y="1516064"/>
            <a:ext cx="9144000" cy="5341936"/>
          </a:xfrm>
        </p:spPr>
        <p:txBody>
          <a:bodyPr/>
          <a:lstStyle/>
          <a:p>
            <a:r>
              <a:rPr lang="en-US" sz="2400" dirty="0"/>
              <a:t>A reinforcement learning algorithm, or agent, learns by interacting with its environment. The agent receives rewards by performing correctly and penalties for performing incorrectly. The agent learns without intervention from a human by maximizing its reward and minimizing its penalty. It is a type of dynamic programming that trains algorithms using a system of reward and punishment.</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8</a:t>
            </a:fld>
            <a:endParaRPr lang="en-US"/>
          </a:p>
        </p:txBody>
      </p:sp>
    </p:spTree>
    <p:extLst>
      <p:ext uri="{BB962C8B-B14F-4D97-AF65-F5344CB8AC3E}">
        <p14:creationId xmlns:p14="http://schemas.microsoft.com/office/powerpoint/2010/main" val="32022152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39200" cy="990600"/>
          </a:xfrm>
        </p:spPr>
        <p:txBody>
          <a:bodyPr/>
          <a:lstStyle/>
          <a:p>
            <a:r>
              <a:rPr lang="en-US" dirty="0"/>
              <a:t>Reinforcement Learning Algorithm</a:t>
            </a:r>
          </a:p>
        </p:txBody>
      </p:sp>
      <p:sp>
        <p:nvSpPr>
          <p:cNvPr id="5" name="Slide Number Placeholder 4"/>
          <p:cNvSpPr>
            <a:spLocks noGrp="1"/>
          </p:cNvSpPr>
          <p:nvPr>
            <p:ph type="sldNum" sz="quarter" idx="11"/>
          </p:nvPr>
        </p:nvSpPr>
        <p:spPr/>
        <p:txBody>
          <a:bodyPr>
            <a:normAutofit fontScale="82500" lnSpcReduction="20000"/>
          </a:bodyPr>
          <a:lstStyle/>
          <a:p>
            <a:fld id="{0A2139E2-1186-4419-ACB2-2B2AE0080376}" type="slidenum">
              <a:rPr lang="en-US" smtClean="0"/>
              <a:t>9</a:t>
            </a:fld>
            <a:endParaRPr lang="en-US"/>
          </a:p>
        </p:txBody>
      </p:sp>
      <p:pic>
        <p:nvPicPr>
          <p:cNvPr id="4" name="Picture 3"/>
          <p:cNvPicPr>
            <a:picLocks noChangeAspect="1"/>
          </p:cNvPicPr>
          <p:nvPr/>
        </p:nvPicPr>
        <p:blipFill>
          <a:blip r:embed="rId3"/>
          <a:stretch>
            <a:fillRect/>
          </a:stretch>
        </p:blipFill>
        <p:spPr>
          <a:xfrm>
            <a:off x="1704975" y="2139157"/>
            <a:ext cx="5734050" cy="4095750"/>
          </a:xfrm>
          <a:prstGeom prst="rect">
            <a:avLst/>
          </a:prstGeom>
        </p:spPr>
      </p:pic>
    </p:spTree>
    <p:extLst>
      <p:ext uri="{BB962C8B-B14F-4D97-AF65-F5344CB8AC3E}">
        <p14:creationId xmlns:p14="http://schemas.microsoft.com/office/powerpoint/2010/main" val="325775080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heme2">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Theme2</Template>
  <TotalTime>1264</TotalTime>
  <Words>3452</Words>
  <Application>Microsoft Office PowerPoint</Application>
  <PresentationFormat>On-screen Show (4:3)</PresentationFormat>
  <Paragraphs>347</Paragraphs>
  <Slides>61</Slides>
  <Notes>60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Calibri</vt:lpstr>
      <vt:lpstr>Tw Cen MT</vt:lpstr>
      <vt:lpstr>Wingdings</vt:lpstr>
      <vt:lpstr>Wingdings 2</vt:lpstr>
      <vt:lpstr>Theme2</vt:lpstr>
      <vt:lpstr>ITDO6014 aI AND DS-1</vt:lpstr>
      <vt:lpstr>Introduction to Machine Learning</vt:lpstr>
      <vt:lpstr>Types of Machine Learning</vt:lpstr>
      <vt:lpstr>Types of Machine Learning</vt:lpstr>
      <vt:lpstr>Supervised Learning Algorithm</vt:lpstr>
      <vt:lpstr>Supervised Learning Algorithm</vt:lpstr>
      <vt:lpstr>Supervised Learning Algorithm</vt:lpstr>
      <vt:lpstr>Reinforcement Learning Algorithm</vt:lpstr>
      <vt:lpstr>Reinforcement Learning Algorithm</vt:lpstr>
      <vt:lpstr>Supervised Learning Algorithms</vt:lpstr>
      <vt:lpstr>Supervised Learning Algorithms</vt:lpstr>
      <vt:lpstr>Supervised Learning Algorithms</vt:lpstr>
      <vt:lpstr>Supervised Learning Algorithms</vt:lpstr>
      <vt:lpstr>Supervised Learning Algorithms</vt:lpstr>
      <vt:lpstr>Supervised Learning Algorithms</vt:lpstr>
      <vt:lpstr>Supervised Learning Algorithms</vt:lpstr>
      <vt:lpstr>Supervised Learning Algorithms</vt:lpstr>
      <vt:lpstr>Supervised Learning Algorithms</vt:lpstr>
      <vt:lpstr>Supervised Learning Algorithms</vt:lpstr>
      <vt:lpstr>Supervised Learning Algorithms</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380 Web Programming</dc:title>
  <dc:creator>Xenia Mountrouidou</dc:creator>
  <cp:lastModifiedBy>DIMPLE</cp:lastModifiedBy>
  <cp:revision>241</cp:revision>
  <dcterms:created xsi:type="dcterms:W3CDTF">2011-07-13T20:09:00Z</dcterms:created>
  <dcterms:modified xsi:type="dcterms:W3CDTF">2024-03-26T05:10:31Z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6D7272323F974677AABC47BDB25A194B</vt:lpwstr>
  </property>
  <property fmtid="{D5CDD505-2E9C-101B-9397-08002B2CF9AE}" pid="3" name="KSOProductBuildVer">
    <vt:lpwstr>1033-11.2.0.11440</vt:lpwstr>
  </property>
</Properties>
</file>